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52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20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16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260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97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88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43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3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14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2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054241-2267-4BB5-AB33-1D726BB2DDB7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9CD4ABB-9A02-4D13-B8E3-24070DEF8A38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1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0615C-3BFB-42CD-A683-4E5C55CB1B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Verb + </a:t>
            </a:r>
            <a:r>
              <a:rPr lang="cs-CZ" dirty="0" err="1"/>
              <a:t>ing</a:t>
            </a:r>
            <a:r>
              <a:rPr lang="cs-CZ" dirty="0"/>
              <a:t>/infinitive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E2D5A8F-879B-43D8-B0BD-A8DC51352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92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4332E-D71C-40EF-863A-5FBD1DDBE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Verb + </a:t>
            </a:r>
            <a:r>
              <a:rPr lang="cs-CZ" dirty="0" err="1"/>
              <a:t>ing</a:t>
            </a:r>
            <a:r>
              <a:rPr lang="cs-CZ" dirty="0"/>
              <a:t>/infinitive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453017-C72C-498C-BB85-409401543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angličtině může po slovesech následovat </a:t>
            </a:r>
            <a:r>
              <a:rPr lang="cs-CZ" dirty="0" err="1"/>
              <a:t>ingový</a:t>
            </a:r>
            <a:r>
              <a:rPr lang="cs-CZ" dirty="0"/>
              <a:t> tvar nebo infinitiv slovesa</a:t>
            </a:r>
          </a:p>
          <a:p>
            <a:r>
              <a:rPr lang="cs-CZ" dirty="0"/>
              <a:t>- některá slovesa mohou „mít“ pouze infinitiv, některá –</a:t>
            </a:r>
            <a:r>
              <a:rPr lang="cs-CZ" dirty="0" err="1"/>
              <a:t>ing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a některá oboje</a:t>
            </a:r>
          </a:p>
          <a:p>
            <a:endParaRPr lang="cs-CZ" dirty="0"/>
          </a:p>
          <a:p>
            <a:r>
              <a:rPr lang="cs-CZ" dirty="0"/>
              <a:t>=&gt; v minulosti jste se například setkali s vazbami </a:t>
            </a:r>
            <a:r>
              <a:rPr lang="cs-CZ" i="1" dirty="0">
                <a:highlight>
                  <a:srgbClr val="FFFF00"/>
                </a:highlight>
              </a:rPr>
              <a:t>I </a:t>
            </a:r>
            <a:r>
              <a:rPr lang="cs-CZ" i="1" dirty="0" err="1">
                <a:highlight>
                  <a:srgbClr val="FFFF00"/>
                </a:highlight>
              </a:rPr>
              <a:t>like</a:t>
            </a:r>
            <a:r>
              <a:rPr lang="cs-CZ" i="1" dirty="0">
                <a:highlight>
                  <a:srgbClr val="FFFF00"/>
                </a:highlight>
              </a:rPr>
              <a:t> + </a:t>
            </a:r>
            <a:r>
              <a:rPr lang="cs-CZ" i="1" dirty="0" err="1">
                <a:highlight>
                  <a:srgbClr val="FFFF00"/>
                </a:highlight>
              </a:rPr>
              <a:t>doing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dirty="0"/>
              <a:t>a víte, že můžete použít i </a:t>
            </a:r>
            <a:r>
              <a:rPr lang="cs-CZ" i="1" dirty="0" err="1">
                <a:highlight>
                  <a:srgbClr val="FFFF00"/>
                </a:highlight>
              </a:rPr>
              <a:t>I</a:t>
            </a:r>
            <a:r>
              <a:rPr lang="cs-CZ" i="1" dirty="0">
                <a:highlight>
                  <a:srgbClr val="FFFF00"/>
                </a:highlight>
              </a:rPr>
              <a:t> </a:t>
            </a:r>
            <a:r>
              <a:rPr lang="cs-CZ" i="1" dirty="0" err="1">
                <a:highlight>
                  <a:srgbClr val="FFFF00"/>
                </a:highlight>
              </a:rPr>
              <a:t>like</a:t>
            </a:r>
            <a:r>
              <a:rPr lang="cs-CZ" i="1" dirty="0">
                <a:highlight>
                  <a:srgbClr val="FFFF00"/>
                </a:highlight>
              </a:rPr>
              <a:t> to do </a:t>
            </a:r>
            <a:r>
              <a:rPr lang="cs-CZ" i="1" dirty="0" err="1">
                <a:highlight>
                  <a:srgbClr val="FFFF00"/>
                </a:highlight>
              </a:rPr>
              <a:t>something</a:t>
            </a:r>
            <a:endParaRPr lang="cs-CZ" i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558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10AC3-1A46-4494-9FD5-FE37C5F1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Rules</a:t>
            </a:r>
            <a:r>
              <a:rPr lang="cs-CZ" dirty="0"/>
              <a:t> – pravidla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CA614-BED8-445B-9CF0-C0625C68A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597981"/>
            <a:ext cx="9720073" cy="4711379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Verbs</a:t>
            </a:r>
            <a:r>
              <a:rPr lang="cs-CZ" dirty="0"/>
              <a:t> </a:t>
            </a:r>
            <a:r>
              <a:rPr lang="cs-CZ" dirty="0" err="1"/>
              <a:t>followed</a:t>
            </a:r>
            <a:r>
              <a:rPr lang="cs-CZ" dirty="0"/>
              <a:t> by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>
                <a:highlight>
                  <a:srgbClr val="00FF00"/>
                </a:highlight>
              </a:rPr>
              <a:t>–</a:t>
            </a:r>
            <a:r>
              <a:rPr lang="cs-CZ" dirty="0" err="1">
                <a:highlight>
                  <a:srgbClr val="00FF00"/>
                </a:highlight>
              </a:rPr>
              <a:t>ing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form</a:t>
            </a:r>
            <a:r>
              <a:rPr lang="cs-CZ" dirty="0">
                <a:highlight>
                  <a:srgbClr val="00FF00"/>
                </a:highlight>
              </a:rPr>
              <a:t> (slovesa, po kterých je - ING)</a:t>
            </a:r>
          </a:p>
          <a:p>
            <a:endParaRPr lang="cs-CZ" dirty="0">
              <a:highlight>
                <a:srgbClr val="00FF00"/>
              </a:highlight>
            </a:endParaRPr>
          </a:p>
          <a:p>
            <a:r>
              <a:rPr lang="cs-CZ" dirty="0"/>
              <a:t>IMAGINE		FINISH			DON‘T MIND        ENJOY</a:t>
            </a:r>
          </a:p>
          <a:p>
            <a:r>
              <a:rPr lang="cs-CZ" i="1" dirty="0">
                <a:solidFill>
                  <a:srgbClr val="FF0000"/>
                </a:solidFill>
              </a:rPr>
              <a:t>I </a:t>
            </a:r>
            <a:r>
              <a:rPr lang="cs-CZ" i="1" dirty="0" err="1">
                <a:solidFill>
                  <a:srgbClr val="FF0000"/>
                </a:solidFill>
              </a:rPr>
              <a:t>don‘t</a:t>
            </a:r>
            <a:r>
              <a:rPr lang="cs-CZ" i="1" dirty="0">
                <a:solidFill>
                  <a:srgbClr val="FF0000"/>
                </a:solidFill>
              </a:rPr>
              <a:t> mind </a:t>
            </a:r>
            <a:r>
              <a:rPr lang="cs-CZ" i="1" dirty="0" err="1">
                <a:solidFill>
                  <a:srgbClr val="FF0000"/>
                </a:solidFill>
              </a:rPr>
              <a:t>doing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homework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endParaRPr lang="cs-CZ" i="1" dirty="0"/>
          </a:p>
          <a:p>
            <a:r>
              <a:rPr lang="cs-CZ" dirty="0" err="1"/>
              <a:t>Verbs</a:t>
            </a:r>
            <a:r>
              <a:rPr lang="cs-CZ" dirty="0"/>
              <a:t> </a:t>
            </a:r>
            <a:r>
              <a:rPr lang="cs-CZ" dirty="0" err="1"/>
              <a:t>followed</a:t>
            </a:r>
            <a:r>
              <a:rPr lang="cs-CZ" dirty="0"/>
              <a:t> by </a:t>
            </a:r>
            <a:r>
              <a:rPr lang="cs-CZ" dirty="0" err="1">
                <a:highlight>
                  <a:srgbClr val="00FF00"/>
                </a:highlight>
              </a:rPr>
              <a:t>an</a:t>
            </a:r>
            <a:r>
              <a:rPr lang="cs-CZ" dirty="0">
                <a:highlight>
                  <a:srgbClr val="00FF00"/>
                </a:highlight>
              </a:rPr>
              <a:t> infinitive (slovesa, po kterých následuje infinitiv)</a:t>
            </a:r>
          </a:p>
          <a:p>
            <a:endParaRPr lang="cs-CZ" dirty="0">
              <a:highlight>
                <a:srgbClr val="00FF00"/>
              </a:highlight>
            </a:endParaRPr>
          </a:p>
          <a:p>
            <a:r>
              <a:rPr lang="cs-CZ" dirty="0"/>
              <a:t>WANT 		 REFUSE             AGREE          DECIDE               PROMISE</a:t>
            </a:r>
          </a:p>
          <a:p>
            <a:r>
              <a:rPr lang="cs-CZ" dirty="0"/>
              <a:t>            FORGET             OFFER             NEED</a:t>
            </a:r>
          </a:p>
          <a:p>
            <a:r>
              <a:rPr lang="cs-CZ" i="1" dirty="0">
                <a:solidFill>
                  <a:srgbClr val="FF0000"/>
                </a:solidFill>
              </a:rPr>
              <a:t>He </a:t>
            </a:r>
            <a:r>
              <a:rPr lang="cs-CZ" i="1" dirty="0" err="1">
                <a:solidFill>
                  <a:srgbClr val="FF0000"/>
                </a:solidFill>
              </a:rPr>
              <a:t>promised</a:t>
            </a:r>
            <a:r>
              <a:rPr lang="cs-CZ" i="1" dirty="0">
                <a:solidFill>
                  <a:srgbClr val="FF0000"/>
                </a:solidFill>
              </a:rPr>
              <a:t> to </a:t>
            </a:r>
            <a:r>
              <a:rPr lang="cs-CZ" i="1" dirty="0" err="1">
                <a:solidFill>
                  <a:srgbClr val="FF0000"/>
                </a:solidFill>
              </a:rPr>
              <a:t>help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r>
              <a:rPr lang="cs-CZ" dirty="0"/>
              <a:t>- infinitiv použijeme po slovesech, která naznačují „budoucí záměr“</a:t>
            </a:r>
          </a:p>
        </p:txBody>
      </p:sp>
    </p:spTree>
    <p:extLst>
      <p:ext uri="{BB962C8B-B14F-4D97-AF65-F5344CB8AC3E}">
        <p14:creationId xmlns:p14="http://schemas.microsoft.com/office/powerpoint/2010/main" val="402684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712D2-61A1-4046-A9D8-14E42031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Rules</a:t>
            </a:r>
            <a:r>
              <a:rPr lang="cs-CZ" dirty="0"/>
              <a:t> - pravidla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A5FF5E-8D98-4F47-95FB-638138D29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Slovesa, po nichž může následovat </a:t>
            </a:r>
            <a:r>
              <a:rPr lang="cs-CZ" dirty="0">
                <a:highlight>
                  <a:srgbClr val="00FF00"/>
                </a:highlight>
              </a:rPr>
              <a:t>obojí</a:t>
            </a:r>
            <a:r>
              <a:rPr lang="cs-CZ" dirty="0"/>
              <a:t>: </a:t>
            </a:r>
          </a:p>
          <a:p>
            <a:r>
              <a:rPr lang="cs-CZ" dirty="0"/>
              <a:t>- není zde žádný rozdíl ve významu</a:t>
            </a:r>
          </a:p>
          <a:p>
            <a:r>
              <a:rPr lang="cs-CZ" dirty="0"/>
              <a:t>LIKE               LOVE           HATE             PREFER            START          TRY     </a:t>
            </a:r>
          </a:p>
          <a:p>
            <a:r>
              <a:rPr lang="cs-CZ" i="1" dirty="0">
                <a:solidFill>
                  <a:srgbClr val="FF0000"/>
                </a:solidFill>
              </a:rPr>
              <a:t>I love </a:t>
            </a:r>
            <a:r>
              <a:rPr lang="cs-CZ" i="1" dirty="0" err="1">
                <a:solidFill>
                  <a:srgbClr val="FF0000"/>
                </a:solidFill>
              </a:rPr>
              <a:t>skiing</a:t>
            </a:r>
            <a:r>
              <a:rPr lang="cs-CZ" i="1" dirty="0">
                <a:solidFill>
                  <a:srgbClr val="FF0000"/>
                </a:solidFill>
              </a:rPr>
              <a:t>. / I love to ski.</a:t>
            </a:r>
          </a:p>
          <a:p>
            <a:r>
              <a:rPr lang="cs-CZ" i="1" dirty="0" err="1">
                <a:solidFill>
                  <a:srgbClr val="FF0000"/>
                </a:solidFill>
              </a:rPr>
              <a:t>She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hates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working</a:t>
            </a:r>
            <a:r>
              <a:rPr lang="cs-CZ" i="1" dirty="0">
                <a:solidFill>
                  <a:srgbClr val="FF0000"/>
                </a:solidFill>
              </a:rPr>
              <a:t>. / </a:t>
            </a:r>
            <a:r>
              <a:rPr lang="cs-CZ" i="1" dirty="0" err="1">
                <a:solidFill>
                  <a:srgbClr val="FF0000"/>
                </a:solidFill>
              </a:rPr>
              <a:t>She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hates</a:t>
            </a:r>
            <a:r>
              <a:rPr lang="cs-CZ" i="1" dirty="0">
                <a:solidFill>
                  <a:srgbClr val="FF0000"/>
                </a:solidFill>
              </a:rPr>
              <a:t> to </a:t>
            </a:r>
            <a:r>
              <a:rPr lang="cs-CZ" i="1" dirty="0" err="1">
                <a:solidFill>
                  <a:srgbClr val="FF0000"/>
                </a:solidFill>
              </a:rPr>
              <a:t>work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at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weekends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STOP = pozor, rozdíl ve významu</a:t>
            </a:r>
          </a:p>
          <a:p>
            <a:r>
              <a:rPr lang="cs-CZ" i="1" dirty="0">
                <a:solidFill>
                  <a:srgbClr val="FF0000"/>
                </a:solidFill>
              </a:rPr>
              <a:t>I </a:t>
            </a:r>
            <a:r>
              <a:rPr lang="cs-CZ" i="1" dirty="0" err="1">
                <a:solidFill>
                  <a:srgbClr val="FF0000"/>
                </a:solidFill>
              </a:rPr>
              <a:t>stopped</a:t>
            </a:r>
            <a:r>
              <a:rPr lang="cs-CZ" i="1" dirty="0">
                <a:solidFill>
                  <a:srgbClr val="FF0000"/>
                </a:solidFill>
              </a:rPr>
              <a:t> to </a:t>
            </a:r>
            <a:r>
              <a:rPr lang="cs-CZ" i="1" dirty="0" err="1">
                <a:solidFill>
                  <a:srgbClr val="FF0000"/>
                </a:solidFill>
              </a:rPr>
              <a:t>eat</a:t>
            </a:r>
            <a:r>
              <a:rPr lang="cs-CZ" i="1" dirty="0">
                <a:solidFill>
                  <a:srgbClr val="FF0000"/>
                </a:solidFill>
              </a:rPr>
              <a:t>.  - Zastavila jsem se, ABYCH se najedla.</a:t>
            </a:r>
          </a:p>
          <a:p>
            <a:r>
              <a:rPr lang="cs-CZ" i="1" dirty="0">
                <a:solidFill>
                  <a:srgbClr val="FF0000"/>
                </a:solidFill>
              </a:rPr>
              <a:t>I </a:t>
            </a:r>
            <a:r>
              <a:rPr lang="cs-CZ" i="1" dirty="0" err="1">
                <a:solidFill>
                  <a:srgbClr val="FF0000"/>
                </a:solidFill>
              </a:rPr>
              <a:t>stopped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eating</a:t>
            </a:r>
            <a:r>
              <a:rPr lang="cs-CZ" i="1" dirty="0">
                <a:solidFill>
                  <a:srgbClr val="FF0000"/>
                </a:solidFill>
              </a:rPr>
              <a:t>. – Přestala jsem jíst.</a:t>
            </a:r>
          </a:p>
        </p:txBody>
      </p:sp>
    </p:spTree>
    <p:extLst>
      <p:ext uri="{BB962C8B-B14F-4D97-AF65-F5344CB8AC3E}">
        <p14:creationId xmlns:p14="http://schemas.microsoft.com/office/powerpoint/2010/main" val="1913418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</TotalTime>
  <Words>223</Words>
  <Application>Microsoft Office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Integrál</vt:lpstr>
      <vt:lpstr>Verb + ing/infinitive</vt:lpstr>
      <vt:lpstr>Verb + ing/infinitive </vt:lpstr>
      <vt:lpstr>Rules – pravidla </vt:lpstr>
      <vt:lpstr>Rules - pravidla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+ ing/infinitive</dc:title>
  <dc:creator>Anna Boková</dc:creator>
  <cp:lastModifiedBy>Anna Boková</cp:lastModifiedBy>
  <cp:revision>3</cp:revision>
  <dcterms:created xsi:type="dcterms:W3CDTF">2021-03-09T07:51:39Z</dcterms:created>
  <dcterms:modified xsi:type="dcterms:W3CDTF">2021-03-09T08:13:22Z</dcterms:modified>
</cp:coreProperties>
</file>