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7"/>
  </p:notes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81" r:id="rId16"/>
    <p:sldId id="271" r:id="rId17"/>
    <p:sldId id="274" r:id="rId18"/>
    <p:sldId id="273" r:id="rId19"/>
    <p:sldId id="275" r:id="rId20"/>
    <p:sldId id="277" r:id="rId21"/>
    <p:sldId id="279" r:id="rId22"/>
    <p:sldId id="278" r:id="rId23"/>
    <p:sldId id="282" r:id="rId24"/>
    <p:sldId id="280" r:id="rId25"/>
    <p:sldId id="25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4556F-4268-4234-8C44-B150AB8D8834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65C61-D92F-4EEC-97C0-96B82DFF8D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39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2E5530-D925-40F8-9013-A94D058AFFBD}" type="slidenum">
              <a:rPr lang="cs-CZ" smtClean="0">
                <a:latin typeface="Arial" pitchFamily="34" charset="0"/>
              </a:rPr>
              <a:pPr/>
              <a:t>24</a:t>
            </a:fld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8A2481B-5154-415F-B752-558547769AA3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algn="l" eaLnBrk="1" hangingPunct="1"/>
            <a:r>
              <a:rPr lang="cs-CZ" sz="1200" smtClean="0"/>
              <a:t>		</a:t>
            </a:r>
            <a:br>
              <a:rPr lang="cs-CZ" sz="1200" smtClean="0"/>
            </a:br>
            <a:r>
              <a:rPr lang="cs-CZ" sz="1200" smtClean="0"/>
              <a:t>		Základní škola Ústí nad Labem, Anežky České 702/17, příspěvková organizace</a:t>
            </a:r>
            <a:br>
              <a:rPr lang="cs-CZ" sz="1200" smtClean="0"/>
            </a:br>
            <a:r>
              <a:rPr lang="cs-CZ" sz="1200" smtClean="0"/>
              <a:t> </a:t>
            </a:r>
            <a:br>
              <a:rPr lang="cs-CZ" sz="1200" smtClean="0"/>
            </a:br>
            <a:r>
              <a:rPr lang="cs-CZ" sz="1200" smtClean="0">
                <a:ea typeface="Calibri" pitchFamily="34" charset="0"/>
                <a:cs typeface="Times New Roman" pitchFamily="18" charset="0"/>
              </a:rPr>
              <a:t>Číslo projektu: CZ.1.07/1.4.00/21.2887 </a:t>
            </a:r>
            <a:r>
              <a:rPr lang="cs-CZ" sz="1200" smtClean="0"/>
              <a:t>			</a:t>
            </a:r>
            <a:br>
              <a:rPr lang="cs-CZ" sz="1200" smtClean="0"/>
            </a:br>
            <a:r>
              <a:rPr lang="cs-CZ" sz="1200" smtClean="0">
                <a:ea typeface="Calibri" pitchFamily="34" charset="0"/>
                <a:cs typeface="Calibri" pitchFamily="34" charset="0"/>
              </a:rPr>
              <a:t>Název projektu: „Učíme lépe a moderněji“ </a:t>
            </a:r>
            <a:r>
              <a:rPr lang="cs-CZ" sz="1200" smtClean="0"/>
              <a:t/>
            </a:r>
            <a:br>
              <a:rPr lang="cs-CZ" sz="1200" smtClean="0"/>
            </a:br>
            <a:r>
              <a:rPr lang="cs-CZ" sz="1200" smtClean="0">
                <a:ea typeface="Calibri" pitchFamily="34" charset="0"/>
                <a:cs typeface="Calibri" pitchFamily="34" charset="0"/>
              </a:rPr>
              <a:t>OP VK 1.4 </a:t>
            </a:r>
            <a:r>
              <a:rPr lang="cs-CZ" sz="1200" smtClean="0"/>
              <a:t/>
            </a:r>
            <a:br>
              <a:rPr lang="cs-CZ" sz="1200" smtClean="0"/>
            </a:br>
            <a:r>
              <a:rPr lang="cs-CZ" sz="1200" smtClean="0"/>
              <a:t>		               </a:t>
            </a:r>
            <a:r>
              <a:rPr lang="cs-CZ" sz="3600" smtClean="0"/>
              <a:t>Výukový materiál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9592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Název </a:t>
            </a:r>
            <a:r>
              <a:rPr lang="cs-CZ" sz="1700" dirty="0" err="1"/>
              <a:t>DUMu</a:t>
            </a:r>
            <a:r>
              <a:rPr lang="cs-CZ" sz="1700" dirty="0" smtClean="0"/>
              <a:t>: VY_52_INOVACE_28_2_GENETIKA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Číslo skupiny: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Autor: Mgr. Jana </a:t>
            </a:r>
            <a:r>
              <a:rPr lang="cs-CZ" sz="1700" dirty="0" err="1" smtClean="0"/>
              <a:t>Střížková</a:t>
            </a:r>
            <a:endParaRPr lang="cs-CZ" sz="1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Vzdělávací oblast/Předmět/Téma: ČLOVĚK A PŘÍRODA / PŘÍRODOPIS / ČLOVĚK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Druh </a:t>
            </a:r>
            <a:r>
              <a:rPr lang="cs-CZ" sz="1700" dirty="0"/>
              <a:t>učebního </a:t>
            </a:r>
            <a:r>
              <a:rPr lang="cs-CZ" sz="1700" dirty="0" smtClean="0"/>
              <a:t>materiálu: PREZENTACE– testování znalostí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Metodický list:	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700" dirty="0" smtClean="0"/>
          </a:p>
          <a:p>
            <a:pPr marL="452438" indent="-45243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Anotace: Společné vypracování motivační křížovky, opakování učiva z rozmnožovací soustavy. Seznámení s pojmy: genetika, alela, dominantnost, </a:t>
            </a:r>
            <a:r>
              <a:rPr lang="cs-CZ" sz="1700" dirty="0" err="1" smtClean="0"/>
              <a:t>recesivnost</a:t>
            </a:r>
            <a:r>
              <a:rPr lang="cs-CZ" sz="1700" dirty="0" smtClean="0"/>
              <a:t>, chromozóm, gen, DNA. Seznámení se třemi </a:t>
            </a:r>
            <a:r>
              <a:rPr lang="cs-CZ" sz="1700" dirty="0" err="1" smtClean="0"/>
              <a:t>Mendelovými</a:t>
            </a:r>
            <a:r>
              <a:rPr lang="cs-CZ" sz="1700" dirty="0" smtClean="0"/>
              <a:t> zákony. Počítání příkladů z genetiky.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Ověřeno </a:t>
            </a:r>
            <a:r>
              <a:rPr lang="cs-CZ" sz="1700" dirty="0"/>
              <a:t>ve třídě</a:t>
            </a:r>
            <a:r>
              <a:rPr lang="cs-CZ" sz="1700" dirty="0" smtClean="0"/>
              <a:t>: 8. B</a:t>
            </a:r>
            <a:endParaRPr lang="cs-CZ" sz="17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Datum </a:t>
            </a:r>
            <a:r>
              <a:rPr lang="cs-CZ" sz="1700" dirty="0"/>
              <a:t>ověření</a:t>
            </a:r>
            <a:r>
              <a:rPr lang="cs-CZ" sz="1700" dirty="0" smtClean="0"/>
              <a:t>:  4.6. 2012</a:t>
            </a:r>
            <a:endParaRPr lang="cs-CZ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Prohlášení: Prohlašuji, že při tvorbě výukového materiálu jsem respektoval(a) všeobecně užívané právní a morální zvyklosti, autorská a jiná práva třetích osob, zejména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práva duševního vlastnictví (např. práva k obchodní firmě, autorská práva k software, k filmovým, hudebníma fotografickým dílům nebo práva k ochranným známkám)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dle zákona 121/2000 Sb. (autorský zákon). Nesu veškerou právní odpovědnost za obsah a původ svého díla. Prohlašuji dále, že </a:t>
            </a:r>
            <a:r>
              <a:rPr lang="cs-CZ" sz="1700" dirty="0"/>
              <a:t>výše uvedený materiál jsem ověřil(a) </a:t>
            </a:r>
            <a:endParaRPr lang="cs-CZ" sz="1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ve </a:t>
            </a:r>
            <a:r>
              <a:rPr lang="cs-CZ" sz="1700" dirty="0"/>
              <a:t>výuce a provedl(a) o tom zápis do </a:t>
            </a:r>
            <a:r>
              <a:rPr lang="cs-CZ" sz="1700" dirty="0" smtClean="0"/>
              <a:t>TK.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Dávám souhlas, aby moje dílo bylo dáno k dispozici veřejnosti k účelům volného užití (§30 odst. 1 zákona 121/2000 Sb.), tj. že k uvedeným účelům může být kýmkoliv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/>
              <a:t>zveřejňováno, používáno, upravováno a uchováváno.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7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Datum: 4.6. 2012	  	          Podpis: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00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VLASTNĚ GENETIKA?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/>
              <a:t>Genetika</a:t>
            </a:r>
            <a:r>
              <a:rPr lang="cs-CZ" dirty="0" smtClean="0"/>
              <a:t> je nauka o dědičnosti a proměnlivosti organismů.</a:t>
            </a:r>
          </a:p>
          <a:p>
            <a:pPr algn="ctr">
              <a:buNone/>
            </a:pPr>
            <a:r>
              <a:rPr lang="cs-CZ" dirty="0" smtClean="0"/>
              <a:t>Proměnlivost způsobují vnější podmínky prostředí.</a:t>
            </a:r>
          </a:p>
          <a:p>
            <a:pPr algn="ctr">
              <a:buNone/>
            </a:pPr>
            <a:r>
              <a:rPr lang="cs-CZ" dirty="0" smtClean="0"/>
              <a:t>Zakladatelem je Johan Gregor </a:t>
            </a:r>
            <a:r>
              <a:rPr lang="cs-CZ" dirty="0" err="1" smtClean="0"/>
              <a:t>Mendel</a:t>
            </a:r>
            <a:r>
              <a:rPr lang="cs-CZ" b="1" dirty="0" smtClean="0"/>
              <a:t>. 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Dědičnost</a:t>
            </a:r>
            <a:r>
              <a:rPr lang="cs-CZ" dirty="0" smtClean="0"/>
              <a:t> je schopnost rodičů předávat své vlastnosti potomkům.</a:t>
            </a:r>
          </a:p>
          <a:p>
            <a:pPr algn="ctr">
              <a:buNone/>
            </a:pPr>
            <a:r>
              <a:rPr lang="cs-CZ" b="1" dirty="0" smtClean="0"/>
              <a:t>Gen je úsek v molekule DNA</a:t>
            </a:r>
            <a:r>
              <a:rPr lang="cs-CZ" dirty="0" smtClean="0"/>
              <a:t>, který obsahuje informaci pro vytvoření určité vlastnosti organismu. 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GENY neboli VLOHA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/>
              <a:t>Geny </a:t>
            </a:r>
            <a:r>
              <a:rPr lang="cs-CZ" dirty="0" smtClean="0"/>
              <a:t>se vyskytují v různých podobách, kterým říkáme </a:t>
            </a:r>
            <a:r>
              <a:rPr lang="cs-CZ" b="1" dirty="0" smtClean="0"/>
              <a:t>ALELY.</a:t>
            </a:r>
          </a:p>
          <a:p>
            <a:pPr algn="ctr">
              <a:buNone/>
            </a:pPr>
            <a:r>
              <a:rPr lang="cs-CZ" dirty="0" smtClean="0"/>
              <a:t>Některé alely jsou </a:t>
            </a:r>
            <a:r>
              <a:rPr lang="cs-CZ" sz="3500" b="1" dirty="0" smtClean="0">
                <a:solidFill>
                  <a:srgbClr val="FF0000"/>
                </a:solidFill>
              </a:rPr>
              <a:t>dominantní = aktivní</a:t>
            </a:r>
            <a:r>
              <a:rPr lang="cs-CZ" dirty="0" smtClean="0"/>
              <a:t>, které označujeme velkými písmeny ( AA, BB) </a:t>
            </a:r>
          </a:p>
          <a:p>
            <a:pPr algn="ctr">
              <a:buNone/>
            </a:pPr>
            <a:r>
              <a:rPr lang="cs-CZ" dirty="0" smtClean="0"/>
              <a:t>Některé jsou </a:t>
            </a:r>
            <a:r>
              <a:rPr lang="cs-CZ" sz="3500" b="1" dirty="0" smtClean="0">
                <a:solidFill>
                  <a:srgbClr val="FF0000"/>
                </a:solidFill>
              </a:rPr>
              <a:t>recesivní = nečinné </a:t>
            </a:r>
            <a:r>
              <a:rPr lang="cs-CZ" dirty="0" smtClean="0"/>
              <a:t>a ty označujeme malými písmeny (</a:t>
            </a:r>
            <a:r>
              <a:rPr lang="cs-CZ" dirty="0" err="1" smtClean="0"/>
              <a:t>aa</a:t>
            </a:r>
            <a:r>
              <a:rPr lang="cs-CZ" dirty="0" smtClean="0"/>
              <a:t>, </a:t>
            </a:r>
            <a:r>
              <a:rPr lang="cs-CZ" dirty="0" err="1" smtClean="0"/>
              <a:t>bb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u="sng" dirty="0" smtClean="0"/>
              <a:t>Možná kombinace alel: </a:t>
            </a:r>
          </a:p>
          <a:p>
            <a:r>
              <a:rPr lang="cs-CZ" dirty="0" smtClean="0"/>
              <a:t>AA = homozygot dominantní</a:t>
            </a:r>
          </a:p>
          <a:p>
            <a:r>
              <a:rPr lang="cs-CZ" dirty="0" err="1" smtClean="0"/>
              <a:t>aa</a:t>
            </a:r>
            <a:r>
              <a:rPr lang="cs-CZ" dirty="0" smtClean="0"/>
              <a:t> = homozygot recesivní</a:t>
            </a:r>
          </a:p>
          <a:p>
            <a:r>
              <a:rPr lang="cs-CZ" dirty="0" err="1" smtClean="0"/>
              <a:t>Aa</a:t>
            </a:r>
            <a:r>
              <a:rPr lang="cs-CZ" dirty="0" smtClean="0"/>
              <a:t> = heterozygot</a:t>
            </a:r>
          </a:p>
          <a:p>
            <a:pPr algn="ctr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CHROMOZÓMY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Geny jsou v jádře vázány na útvary zvané </a:t>
            </a:r>
            <a:r>
              <a:rPr lang="cs-CZ" b="1" dirty="0" smtClean="0"/>
              <a:t>chromozomy.</a:t>
            </a:r>
            <a:r>
              <a:rPr lang="cs-CZ" dirty="0" smtClean="0"/>
              <a:t> </a:t>
            </a:r>
          </a:p>
          <a:p>
            <a:r>
              <a:rPr lang="cs-CZ" dirty="0" smtClean="0"/>
              <a:t>Každá tělní buňka obsahuje 23 párů chromozomů = 46 , kromě červených krvinek, které jsou bezjaderné, a pohlavních buněk, které mají  jen polovinu -&gt; 23 chromozómů.  </a:t>
            </a:r>
          </a:p>
          <a:p>
            <a:r>
              <a:rPr lang="cs-CZ" dirty="0" smtClean="0"/>
              <a:t>Pohlaví potomka určují chromozomy X , Y. (žena XX, muž XY)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MUTACE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sz="3800" dirty="0" smtClean="0"/>
              <a:t>Geny mohou postihnout náhodné změny = </a:t>
            </a:r>
            <a:r>
              <a:rPr lang="cs-CZ" sz="3800" b="1" dirty="0" smtClean="0"/>
              <a:t>mutace</a:t>
            </a:r>
            <a:r>
              <a:rPr lang="cs-CZ" sz="3800" dirty="0" smtClean="0"/>
              <a:t>, které vedou ke vzniku některých dědičných chorob.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Příkladem je  </a:t>
            </a:r>
            <a:r>
              <a:rPr lang="cs-CZ" u="sng" dirty="0" smtClean="0"/>
              <a:t>barvoslepost</a:t>
            </a:r>
            <a:r>
              <a:rPr lang="cs-CZ" dirty="0" smtClean="0"/>
              <a:t>,která je vázána na ženský recesivní chromozóm X. Žena je pouze přenašečkou této choroby a syn bude z 25%  barvoslepý. </a:t>
            </a:r>
          </a:p>
          <a:p>
            <a:pPr algn="ctr">
              <a:buNone/>
            </a:pPr>
            <a:r>
              <a:rPr lang="cs-CZ" u="sng" dirty="0" smtClean="0"/>
              <a:t>Hemofilie</a:t>
            </a:r>
            <a:r>
              <a:rPr lang="cs-CZ" dirty="0" smtClean="0"/>
              <a:t>, je také přenášena ženským recesivním chromozómem X. Postihuje pouze mužské potomky.    </a:t>
            </a:r>
          </a:p>
          <a:p>
            <a:pPr algn="ctr">
              <a:buNone/>
            </a:pPr>
            <a:r>
              <a:rPr lang="cs-CZ" u="sng" dirty="0" smtClean="0"/>
              <a:t>Downův syndrom </a:t>
            </a:r>
            <a:r>
              <a:rPr lang="cs-CZ" dirty="0" smtClean="0"/>
              <a:t>je způsoben přebytečným 21. chromozómem, který způsobuje opožděný duševní vývoj a sníženou inteligenci.</a:t>
            </a:r>
          </a:p>
          <a:p>
            <a:pPr algn="ctr">
              <a:buNone/>
            </a:pPr>
            <a:r>
              <a:rPr lang="cs-CZ" dirty="0" smtClean="0"/>
              <a:t>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74136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Zápis do sešitu: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GENETIKA</a:t>
            </a:r>
            <a:endParaRPr lang="cs-CZ" dirty="0" smtClean="0"/>
          </a:p>
          <a:p>
            <a:pPr>
              <a:lnSpc>
                <a:spcPct val="120000"/>
              </a:lnSpc>
              <a:buNone/>
            </a:pPr>
            <a:r>
              <a:rPr lang="cs-CZ" sz="3400" dirty="0" smtClean="0"/>
              <a:t>je nauka o dědičnosti a proměnlivosti organismů</a:t>
            </a:r>
            <a:endParaRPr lang="cs-CZ" sz="3400" u="sng" dirty="0" smtClean="0"/>
          </a:p>
          <a:p>
            <a:pPr>
              <a:lnSpc>
                <a:spcPct val="120000"/>
              </a:lnSpc>
            </a:pPr>
            <a:r>
              <a:rPr lang="cs-CZ" sz="3400" dirty="0" smtClean="0"/>
              <a:t> Zakladatelem je J.G. </a:t>
            </a:r>
            <a:r>
              <a:rPr lang="cs-CZ" sz="3400" dirty="0" err="1" smtClean="0"/>
              <a:t>Mendel</a:t>
            </a:r>
            <a:r>
              <a:rPr lang="cs-CZ" sz="3400" b="1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cs-CZ" sz="3400" b="1" dirty="0" smtClean="0"/>
              <a:t>Dědičnost</a:t>
            </a:r>
            <a:r>
              <a:rPr lang="cs-CZ" sz="3400" dirty="0" smtClean="0"/>
              <a:t> je schopnost rodičů předávat své vlastnosti potomkům.</a:t>
            </a:r>
          </a:p>
          <a:p>
            <a:pPr>
              <a:lnSpc>
                <a:spcPct val="120000"/>
              </a:lnSpc>
            </a:pPr>
            <a:r>
              <a:rPr lang="cs-CZ" sz="3400" b="1" dirty="0" smtClean="0"/>
              <a:t>Gen je úsek v molekule DNA</a:t>
            </a:r>
            <a:r>
              <a:rPr lang="cs-CZ" sz="3400" dirty="0" smtClean="0"/>
              <a:t>, která obsahuje informaci pro vytvoření určité vlastnosti organismu. 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Geny se vyskytují v různých podobách (alelách), které jsou dominantní ( AA, BB) nebo recesivní (</a:t>
            </a:r>
            <a:r>
              <a:rPr lang="cs-CZ" sz="3400" dirty="0" err="1" smtClean="0"/>
              <a:t>aa</a:t>
            </a:r>
            <a:r>
              <a:rPr lang="cs-CZ" sz="3400" dirty="0" smtClean="0"/>
              <a:t>, </a:t>
            </a:r>
            <a:r>
              <a:rPr lang="cs-CZ" sz="3400" dirty="0" err="1" smtClean="0"/>
              <a:t>bb</a:t>
            </a:r>
            <a:r>
              <a:rPr lang="cs-CZ" sz="3400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sz="3400" dirty="0" smtClean="0"/>
              <a:t>Možné kombinace alel:</a:t>
            </a:r>
          </a:p>
          <a:p>
            <a:pPr>
              <a:lnSpc>
                <a:spcPct val="120000"/>
              </a:lnSpc>
              <a:buNone/>
            </a:pPr>
            <a:r>
              <a:rPr lang="cs-CZ" sz="3400" dirty="0" smtClean="0"/>
              <a:t>AA = homozygot dominantní, </a:t>
            </a:r>
            <a:r>
              <a:rPr lang="cs-CZ" sz="3400" dirty="0" err="1" smtClean="0"/>
              <a:t>aa</a:t>
            </a:r>
            <a:r>
              <a:rPr lang="cs-CZ" sz="3400" dirty="0" smtClean="0"/>
              <a:t> = homozygot recesivní, </a:t>
            </a:r>
            <a:r>
              <a:rPr lang="cs-CZ" sz="3400" dirty="0" err="1" smtClean="0"/>
              <a:t>Aa</a:t>
            </a:r>
            <a:r>
              <a:rPr lang="cs-CZ" sz="3400" dirty="0" smtClean="0"/>
              <a:t> = heterozygot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Geny jsou v jádře vázány na útvary zvané </a:t>
            </a:r>
            <a:r>
              <a:rPr lang="cs-CZ" sz="3400" b="1" dirty="0" smtClean="0"/>
              <a:t>chromozomy.</a:t>
            </a:r>
            <a:r>
              <a:rPr lang="cs-CZ" sz="3400" dirty="0" smtClean="0"/>
              <a:t> Každá tělní buňka obsahuje 23 párů chromozomů = 46 (kromě pohlavních buněk, které mají polovinu 23).  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Pohlaví potomka určují chromozomy X , Y. (žena XX, muž XY)</a:t>
            </a:r>
          </a:p>
          <a:p>
            <a:pPr>
              <a:lnSpc>
                <a:spcPct val="120000"/>
              </a:lnSpc>
            </a:pPr>
            <a:r>
              <a:rPr lang="cs-CZ" sz="3400" dirty="0" smtClean="0"/>
              <a:t>Geny mohou postihnout náhodné změny (</a:t>
            </a:r>
            <a:r>
              <a:rPr lang="cs-CZ" sz="3400" b="1" dirty="0" smtClean="0"/>
              <a:t>mutace)</a:t>
            </a:r>
            <a:r>
              <a:rPr lang="cs-CZ" sz="3400" dirty="0" smtClean="0"/>
              <a:t> -&gt; vznik některých dědičných chorob př. barvoslepost, hemofilie, …    </a:t>
            </a:r>
          </a:p>
          <a:p>
            <a:pPr>
              <a:lnSpc>
                <a:spcPct val="120000"/>
              </a:lnSpc>
            </a:pPr>
            <a:endParaRPr lang="cs-CZ" sz="3400" b="1" u="sng" dirty="0" smtClean="0"/>
          </a:p>
          <a:p>
            <a:pPr>
              <a:lnSpc>
                <a:spcPct val="120000"/>
              </a:lnSpc>
            </a:pPr>
            <a:r>
              <a:rPr lang="cs-CZ" sz="3400" b="1" u="sng" dirty="0" smtClean="0"/>
              <a:t>3 </a:t>
            </a:r>
            <a:r>
              <a:rPr lang="cs-CZ" sz="3400" b="1" u="sng" dirty="0" err="1" smtClean="0"/>
              <a:t>Mendelovy</a:t>
            </a:r>
            <a:r>
              <a:rPr lang="cs-CZ" sz="3400" b="1" u="sng" dirty="0" smtClean="0"/>
              <a:t>  zákony:</a:t>
            </a:r>
            <a:endParaRPr lang="cs-CZ" sz="3400" dirty="0" smtClean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Mendelův</a:t>
            </a:r>
            <a:r>
              <a:rPr lang="cs-CZ" dirty="0" smtClean="0"/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cs-CZ" sz="2400" dirty="0" smtClean="0"/>
              <a:t>Křížil mezi sebou hrachor se zelenými semeny (=homozygot dominantní) a žlutými semeny (= homozygot recesivní). 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P (rodiče):</a:t>
            </a:r>
          </a:p>
          <a:p>
            <a:pPr>
              <a:buNone/>
            </a:pPr>
            <a:r>
              <a:rPr lang="cs-CZ" dirty="0" smtClean="0"/>
              <a:t>g: (gamety)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Genotyp (G)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Fenotyp (F) 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0" name="Obdélník 49"/>
          <p:cNvSpPr/>
          <p:nvPr/>
        </p:nvSpPr>
        <p:spPr>
          <a:xfrm>
            <a:off x="4211960" y="27809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572000" y="2780928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6300192" y="2780928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660232" y="2780928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3779912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4860032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3203848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4860032" y="321297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6012160" y="321297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948264" y="321297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563888" y="3933056"/>
            <a:ext cx="360040" cy="279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92280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5940152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300192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452320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3635896" y="4797152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 </a:t>
            </a:r>
            <a:r>
              <a:rPr lang="cs-CZ" sz="2400" dirty="0" err="1" smtClean="0"/>
              <a:t>heterozygoté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69" name="Obdélník 68"/>
          <p:cNvSpPr/>
          <p:nvPr/>
        </p:nvSpPr>
        <p:spPr>
          <a:xfrm>
            <a:off x="3059832" y="5589240"/>
            <a:ext cx="45365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Všechny hrachory budou mít                 v luskách zelená semena.</a:t>
            </a:r>
            <a:endParaRPr lang="cs-CZ" sz="2400" dirty="0"/>
          </a:p>
        </p:txBody>
      </p:sp>
      <p:sp>
        <p:nvSpPr>
          <p:cNvPr id="22" name="Obdélník 21"/>
          <p:cNvSpPr/>
          <p:nvPr/>
        </p:nvSpPr>
        <p:spPr>
          <a:xfrm>
            <a:off x="3563888" y="2276872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zelené semeno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5868144" y="2276872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žluté semeno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 err="1" smtClean="0"/>
              <a:t>Mendelův</a:t>
            </a:r>
            <a:r>
              <a:rPr lang="cs-CZ" dirty="0" smtClean="0"/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699993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cs-CZ" sz="2400" dirty="0" smtClean="0"/>
              <a:t>Křížil mezi sebou zelená semena  kříženců hrachoru (</a:t>
            </a:r>
            <a:r>
              <a:rPr lang="cs-CZ" sz="2400" dirty="0" err="1" smtClean="0"/>
              <a:t>heterozygoté</a:t>
            </a:r>
            <a:r>
              <a:rPr lang="cs-CZ" sz="2400" dirty="0" smtClean="0"/>
              <a:t>) z prvního </a:t>
            </a:r>
            <a:r>
              <a:rPr lang="cs-CZ" sz="2400" dirty="0" err="1" smtClean="0"/>
              <a:t>Mendelova</a:t>
            </a:r>
            <a:r>
              <a:rPr lang="cs-CZ" sz="2400" dirty="0" smtClean="0"/>
              <a:t> zákona.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P (rodiče):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g: (gamety)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Genotyp (G)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Fenotyp (F)  </a:t>
            </a:r>
          </a:p>
          <a:p>
            <a:endParaRPr lang="cs-CZ" dirty="0" smtClean="0"/>
          </a:p>
        </p:txBody>
      </p:sp>
      <p:sp>
        <p:nvSpPr>
          <p:cNvPr id="50" name="Obdélník 49"/>
          <p:cNvSpPr/>
          <p:nvPr/>
        </p:nvSpPr>
        <p:spPr>
          <a:xfrm>
            <a:off x="4211960" y="270892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572000" y="2708920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6300192" y="2708920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660232" y="2708920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3779912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4860032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3203848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4860032" y="321297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6012160" y="321297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948264" y="321297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563888" y="3933056"/>
            <a:ext cx="360040" cy="279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92280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5940152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300192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452320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Popisek se šipkou nahoru 19"/>
          <p:cNvSpPr/>
          <p:nvPr/>
        </p:nvSpPr>
        <p:spPr>
          <a:xfrm>
            <a:off x="2699792" y="4437112"/>
            <a:ext cx="1728192" cy="100811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1homozygot dominantní </a:t>
            </a:r>
            <a:endParaRPr lang="cs-CZ" dirty="0"/>
          </a:p>
        </p:txBody>
      </p:sp>
      <p:sp>
        <p:nvSpPr>
          <p:cNvPr id="21" name="Popisek se šipkou nahoru 20"/>
          <p:cNvSpPr/>
          <p:nvPr/>
        </p:nvSpPr>
        <p:spPr>
          <a:xfrm>
            <a:off x="6732240" y="4365104"/>
            <a:ext cx="1728192" cy="100811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1homozygot recesivní</a:t>
            </a:r>
            <a:endParaRPr lang="cs-CZ" dirty="0"/>
          </a:p>
        </p:txBody>
      </p:sp>
      <p:sp>
        <p:nvSpPr>
          <p:cNvPr id="22" name="Šipka doleva a nahoru 21"/>
          <p:cNvSpPr/>
          <p:nvPr/>
        </p:nvSpPr>
        <p:spPr>
          <a:xfrm rot="2802682">
            <a:off x="5300543" y="4123060"/>
            <a:ext cx="864096" cy="79208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860032" y="5013176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 </a:t>
            </a:r>
            <a:r>
              <a:rPr lang="cs-CZ" dirty="0" err="1" smtClean="0"/>
              <a:t>heterozygoté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2627784" y="5661248"/>
            <a:ext cx="5976664" cy="980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3 hrachory budou mít v luskách zelená semena a jeden hrachor bude mít žlutá semena</a:t>
            </a:r>
          </a:p>
          <a:p>
            <a:pPr algn="ctr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err="1" smtClean="0"/>
              <a:t>Mendelův</a:t>
            </a:r>
            <a:r>
              <a:rPr lang="cs-CZ" dirty="0" smtClean="0"/>
              <a:t>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kříží se </a:t>
            </a:r>
            <a:r>
              <a:rPr lang="cs-CZ" dirty="0" err="1" smtClean="0"/>
              <a:t>heterozygoté</a:t>
            </a:r>
            <a:r>
              <a:rPr lang="cs-CZ" dirty="0" smtClean="0"/>
              <a:t> ve dvou znacích.</a:t>
            </a:r>
          </a:p>
          <a:p>
            <a:r>
              <a:rPr lang="cs-CZ" dirty="0" smtClean="0"/>
              <a:t>P:     </a:t>
            </a:r>
            <a:r>
              <a:rPr lang="cs-CZ" dirty="0" err="1" smtClean="0"/>
              <a:t>AaBb</a:t>
            </a:r>
            <a:r>
              <a:rPr lang="cs-CZ" dirty="0" smtClean="0"/>
              <a:t>                   x              </a:t>
            </a:r>
            <a:r>
              <a:rPr lang="cs-CZ" dirty="0" err="1" smtClean="0"/>
              <a:t>AaBb</a:t>
            </a:r>
            <a:endParaRPr lang="cs-CZ" dirty="0" smtClean="0"/>
          </a:p>
          <a:p>
            <a:r>
              <a:rPr lang="cs-CZ" dirty="0" smtClean="0"/>
              <a:t>g: AB </a:t>
            </a:r>
            <a:r>
              <a:rPr lang="cs-CZ" dirty="0" err="1" smtClean="0"/>
              <a:t>Ab</a:t>
            </a:r>
            <a:r>
              <a:rPr lang="cs-CZ" dirty="0" smtClean="0"/>
              <a:t>  </a:t>
            </a:r>
            <a:r>
              <a:rPr lang="cs-CZ" dirty="0" err="1" smtClean="0"/>
              <a:t>aB</a:t>
            </a:r>
            <a:r>
              <a:rPr lang="cs-CZ" dirty="0" smtClean="0"/>
              <a:t> </a:t>
            </a:r>
            <a:r>
              <a:rPr lang="cs-CZ" dirty="0" err="1" smtClean="0"/>
              <a:t>ab</a:t>
            </a:r>
            <a:r>
              <a:rPr lang="cs-CZ" dirty="0" smtClean="0"/>
              <a:t>                   </a:t>
            </a:r>
            <a:r>
              <a:rPr lang="cs-CZ" dirty="0" err="1" smtClean="0"/>
              <a:t>AB</a:t>
            </a:r>
            <a:r>
              <a:rPr lang="cs-CZ" dirty="0" smtClean="0"/>
              <a:t> </a:t>
            </a:r>
            <a:r>
              <a:rPr lang="cs-CZ" dirty="0" err="1" smtClean="0"/>
              <a:t>Ab</a:t>
            </a:r>
            <a:r>
              <a:rPr lang="cs-CZ" dirty="0" smtClean="0"/>
              <a:t>  </a:t>
            </a:r>
            <a:r>
              <a:rPr lang="cs-CZ" dirty="0" err="1" smtClean="0"/>
              <a:t>aB</a:t>
            </a:r>
            <a:r>
              <a:rPr lang="cs-CZ" dirty="0" smtClean="0"/>
              <a:t> </a:t>
            </a:r>
            <a:r>
              <a:rPr lang="cs-CZ" dirty="0" err="1" smtClean="0"/>
              <a:t>ab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5617" y="3789040"/>
          <a:ext cx="6240015" cy="208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AB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AB</a:t>
                      </a:r>
                      <a:endParaRPr lang="cs-CZ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aa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483768" y="422108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AABB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779912" y="422108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004048" y="422108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228184" y="422108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483768" y="465313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79912" y="465313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004048" y="465313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228184" y="465313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483768" y="508518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779912" y="508518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004048" y="508518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228184" y="508518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228184" y="551723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004048" y="551723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3779912" y="551723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483768" y="5517232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AaBb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404664"/>
            <a:ext cx="8424936" cy="5976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/>
              <a:t>PROCVIČOVÁNÍ PŘÍKLADŮ                          NA MENDELOVY ZÁKONY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76872"/>
            <a:ext cx="8229600" cy="3835896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cs-CZ" sz="7400" dirty="0" smtClean="0"/>
              <a:t>P (rodiče):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g: (gamety)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Genotyp (G)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Fenotyp (F) </a:t>
            </a:r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u="sng" dirty="0" smtClean="0"/>
          </a:p>
          <a:p>
            <a:pPr>
              <a:buNone/>
            </a:pPr>
            <a:endParaRPr lang="cs-CZ" sz="7400" dirty="0" smtClean="0"/>
          </a:p>
          <a:p>
            <a:endParaRPr lang="cs-CZ" sz="7400" dirty="0" smtClean="0"/>
          </a:p>
          <a:p>
            <a:endParaRPr lang="cs-CZ" dirty="0" smtClean="0"/>
          </a:p>
        </p:txBody>
      </p:sp>
      <p:sp>
        <p:nvSpPr>
          <p:cNvPr id="50" name="Obdélník 49"/>
          <p:cNvSpPr/>
          <p:nvPr/>
        </p:nvSpPr>
        <p:spPr>
          <a:xfrm>
            <a:off x="4211960" y="270892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572000" y="2708920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6300192" y="2708920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660232" y="2708920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3779912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4860032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3203848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4860032" y="321297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6012160" y="321297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948264" y="321297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563888" y="3933056"/>
            <a:ext cx="360040" cy="279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92280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5940152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300192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452320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4139952" y="4653136"/>
            <a:ext cx="30963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 </a:t>
            </a:r>
            <a:r>
              <a:rPr lang="cs-CZ" sz="2400" dirty="0" err="1" smtClean="0"/>
              <a:t>heterozygoté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69" name="Obdélník 68"/>
          <p:cNvSpPr/>
          <p:nvPr/>
        </p:nvSpPr>
        <p:spPr>
          <a:xfrm>
            <a:off x="3275856" y="5517232"/>
            <a:ext cx="45365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 4 rohatá telata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99592" y="476672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Rohatost dominantní na </a:t>
            </a:r>
            <a:r>
              <a:rPr lang="cs-CZ" sz="2400" dirty="0" err="1" smtClean="0"/>
              <a:t>bezrohatostí</a:t>
            </a:r>
            <a:r>
              <a:rPr lang="cs-CZ" sz="2400" dirty="0" smtClean="0"/>
              <a:t>.</a:t>
            </a:r>
          </a:p>
          <a:p>
            <a:pPr algn="ctr"/>
            <a:r>
              <a:rPr lang="cs-CZ" sz="2400" dirty="0" smtClean="0"/>
              <a:t>Rohatá kráva (homozygot dominantní) měla telata                     s bezrohým býkem (homozygot recesivní). Vypočítej, kolik se jim narodí telátek rohatých a kolik bezrohých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26" name="Pětiúhelník 25"/>
          <p:cNvSpPr/>
          <p:nvPr/>
        </p:nvSpPr>
        <p:spPr>
          <a:xfrm>
            <a:off x="179512" y="260648"/>
            <a:ext cx="172819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1. příklad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067944" y="213285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KRÁVA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84168" y="220486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BÝK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95536" y="63093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Odpověď: </a:t>
            </a:r>
            <a:r>
              <a:rPr lang="cs-CZ" sz="2400" dirty="0" smtClean="0"/>
              <a:t>Narodí se jim vždycky jen rohaté tele.</a:t>
            </a:r>
            <a:endParaRPr lang="cs-CZ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GENETIKA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ČLOVĚK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2564904"/>
            <a:ext cx="8229600" cy="38358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dirty="0" smtClean="0"/>
              <a:t>P (rodiče):</a:t>
            </a:r>
          </a:p>
          <a:p>
            <a:pPr>
              <a:buNone/>
            </a:pPr>
            <a:r>
              <a:rPr lang="cs-CZ" dirty="0" smtClean="0"/>
              <a:t>g: (gamety)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Genotyp (G)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Fenotyp (F) 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50" name="Obdélník 49"/>
          <p:cNvSpPr/>
          <p:nvPr/>
        </p:nvSpPr>
        <p:spPr>
          <a:xfrm>
            <a:off x="4211960" y="270892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572000" y="2708920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6300192" y="2708920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660232" y="2708920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3779912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4860032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3203848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4860032" y="321297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6012160" y="321297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948264" y="321297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563888" y="3933056"/>
            <a:ext cx="360040" cy="2796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92280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5940152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300192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452320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3275856" y="4581128"/>
            <a:ext cx="54726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 homozygot dominantní,2 </a:t>
            </a:r>
            <a:r>
              <a:rPr lang="cs-CZ" sz="2400" dirty="0" err="1" smtClean="0"/>
              <a:t>heterozygoté</a:t>
            </a:r>
            <a:r>
              <a:rPr lang="cs-CZ" sz="2400" dirty="0" smtClean="0"/>
              <a:t>, 1 homozygot recesivní</a:t>
            </a:r>
            <a:endParaRPr lang="cs-CZ" sz="2400" dirty="0"/>
          </a:p>
        </p:txBody>
      </p:sp>
      <p:sp>
        <p:nvSpPr>
          <p:cNvPr id="69" name="Obdélník 68"/>
          <p:cNvSpPr/>
          <p:nvPr/>
        </p:nvSpPr>
        <p:spPr>
          <a:xfrm>
            <a:off x="3491880" y="5589240"/>
            <a:ext cx="51845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 černovlasé děti a jedno blonďaté.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99592" y="47667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Černá dominantní nad žlutou.</a:t>
            </a:r>
          </a:p>
          <a:p>
            <a:pPr algn="ctr"/>
            <a:r>
              <a:rPr lang="cs-CZ" sz="2400" dirty="0" smtClean="0"/>
              <a:t>Černovlasá žena (heterozygot) chce mít děti s černovlasým mužem (heterozygot). Mají šanci mít blonďaté dítě? </a:t>
            </a:r>
            <a:endParaRPr lang="cs-CZ" sz="2000" dirty="0"/>
          </a:p>
        </p:txBody>
      </p:sp>
      <p:sp>
        <p:nvSpPr>
          <p:cNvPr id="26" name="Pětiúhelník 25"/>
          <p:cNvSpPr/>
          <p:nvPr/>
        </p:nvSpPr>
        <p:spPr>
          <a:xfrm>
            <a:off x="179512" y="260648"/>
            <a:ext cx="172819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2. příklad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067944" y="2132856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84168" y="2204864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muž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23528" y="630932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Odpověď:</a:t>
            </a:r>
            <a:r>
              <a:rPr lang="cs-CZ" sz="2400" dirty="0" smtClean="0"/>
              <a:t> Ano, s pravděpodobností 25%.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34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BARVOSLEPOST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12961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Matka, přenašečka barvosleposti, chce mít děti se zdravým mužem. Jaká je pravděpodobnost, že jim narodí barvoslepé dítě?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23528" y="2780928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cs-CZ" dirty="0" smtClean="0"/>
              <a:t>P (rodiče):  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g: (gamety)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Genotyp (G)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Fenotyp (F)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Odpověď: </a:t>
            </a:r>
            <a:r>
              <a:rPr lang="cs-CZ" dirty="0" smtClean="0"/>
              <a:t>Barvoslepé dítě se jim narodí s 25% pravděpodobností.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563888" y="2852936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 -X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139952" y="2852936"/>
            <a:ext cx="3600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72200" y="2780928"/>
            <a:ext cx="36004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32240" y="278092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275856" y="3356992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 -X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211960" y="4077072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 -X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843808" y="4077072"/>
            <a:ext cx="57606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 -X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427984" y="3429000"/>
            <a:ext cx="3600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092280" y="4005064"/>
            <a:ext cx="3600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724128" y="4005064"/>
            <a:ext cx="3600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X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084168" y="3356992"/>
            <a:ext cx="36004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084168" y="4005064"/>
            <a:ext cx="36004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3419872" y="4077072"/>
            <a:ext cx="36004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7020272" y="335699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7452320" y="400506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4788024" y="40770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1907704" y="5445224"/>
            <a:ext cx="69127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dívka přenašečka, barvoslepý chlapec,zdravá dívka, zdravý chlapec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2195736" y="4869160"/>
            <a:ext cx="61206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2 </a:t>
            </a:r>
            <a:r>
              <a:rPr lang="cs-CZ" sz="2000" dirty="0" err="1" smtClean="0"/>
              <a:t>homozygoté</a:t>
            </a:r>
            <a:r>
              <a:rPr lang="cs-CZ" sz="2000" dirty="0" smtClean="0"/>
              <a:t>  a  2 </a:t>
            </a:r>
            <a:r>
              <a:rPr lang="cs-CZ" sz="2000" dirty="0" err="1" smtClean="0"/>
              <a:t>heterozygoté</a:t>
            </a:r>
            <a:endParaRPr lang="cs-CZ" sz="2000" dirty="0"/>
          </a:p>
        </p:txBody>
      </p:sp>
      <p:sp>
        <p:nvSpPr>
          <p:cNvPr id="26" name="Obdélník 25"/>
          <p:cNvSpPr/>
          <p:nvPr/>
        </p:nvSpPr>
        <p:spPr>
          <a:xfrm>
            <a:off x="3635896" y="2420888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6228184" y="2348880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MUŽ</a:t>
            </a:r>
            <a:endParaRPr lang="cs-CZ" dirty="0"/>
          </a:p>
        </p:txBody>
      </p:sp>
      <p:sp>
        <p:nvSpPr>
          <p:cNvPr id="28" name="Pětiúhelník 27"/>
          <p:cNvSpPr/>
          <p:nvPr/>
        </p:nvSpPr>
        <p:spPr>
          <a:xfrm>
            <a:off x="0" y="116632"/>
            <a:ext cx="172819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3. příklad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2420888"/>
            <a:ext cx="8892480" cy="42484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800" dirty="0" smtClean="0"/>
              <a:t>P: (rodiče)</a:t>
            </a:r>
          </a:p>
          <a:p>
            <a:pPr>
              <a:buNone/>
            </a:pPr>
            <a:r>
              <a:rPr lang="cs-CZ" sz="2800" dirty="0" smtClean="0"/>
              <a:t>g: (gamety)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Genotyp (G)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Fenotyp (F)  </a:t>
            </a:r>
          </a:p>
          <a:p>
            <a:pPr>
              <a:buNone/>
            </a:pPr>
            <a:endParaRPr lang="cs-CZ" sz="2400" u="sng" dirty="0" smtClean="0"/>
          </a:p>
          <a:p>
            <a:pPr>
              <a:buNone/>
            </a:pPr>
            <a:r>
              <a:rPr lang="cs-CZ" sz="2400" u="sng" dirty="0" smtClean="0"/>
              <a:t>Odpověď: </a:t>
            </a:r>
            <a:r>
              <a:rPr lang="cs-CZ" sz="2400" dirty="0" smtClean="0"/>
              <a:t>Pravděpodobnost, že se jim narodí dítě s bílou barvou pleti, je nulová.</a:t>
            </a:r>
          </a:p>
          <a:p>
            <a:endParaRPr lang="cs-CZ" sz="2400" dirty="0" smtClean="0"/>
          </a:p>
        </p:txBody>
      </p:sp>
      <p:sp>
        <p:nvSpPr>
          <p:cNvPr id="50" name="Obdélník 49"/>
          <p:cNvSpPr/>
          <p:nvPr/>
        </p:nvSpPr>
        <p:spPr>
          <a:xfrm>
            <a:off x="4211960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4572000" y="2636912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6300192" y="2636912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660232" y="2636912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3779912" y="32129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4860032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3203848" y="393305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4860032" y="321297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6012160" y="321297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948264" y="321297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563888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92280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5940152" y="3933056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6300192" y="3933056"/>
            <a:ext cx="36004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452320" y="3933056"/>
            <a:ext cx="36004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2771800" y="4581128"/>
            <a:ext cx="5868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 </a:t>
            </a:r>
            <a:r>
              <a:rPr lang="cs-CZ" sz="2400" dirty="0" err="1" smtClean="0"/>
              <a:t>homozygoté</a:t>
            </a:r>
            <a:r>
              <a:rPr lang="cs-CZ" sz="2400" dirty="0" smtClean="0"/>
              <a:t> dominantní a 2 </a:t>
            </a:r>
            <a:r>
              <a:rPr lang="cs-CZ" sz="2400" dirty="0" err="1" smtClean="0"/>
              <a:t>heterozygoté</a:t>
            </a:r>
            <a:endParaRPr lang="cs-CZ" sz="2400" dirty="0"/>
          </a:p>
        </p:txBody>
      </p:sp>
      <p:sp>
        <p:nvSpPr>
          <p:cNvPr id="69" name="Obdélník 68"/>
          <p:cNvSpPr/>
          <p:nvPr/>
        </p:nvSpPr>
        <p:spPr>
          <a:xfrm>
            <a:off x="2771800" y="5229200"/>
            <a:ext cx="58326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 děti s černou barvou pletí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99592" y="476672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Černá barva pleti je dominantní nad bílou.</a:t>
            </a:r>
          </a:p>
          <a:p>
            <a:pPr algn="ctr"/>
            <a:r>
              <a:rPr lang="cs-CZ" sz="2000" dirty="0" smtClean="0"/>
              <a:t>Černoch (homozygot dominantní) s mulatkou (heterozygot) chtějí mít potomky. Vypočítej, s jakou pravděpodobností se jim narodí dítě s bílou barvou pleti.</a:t>
            </a:r>
            <a:endParaRPr lang="cs-CZ" sz="2000" dirty="0"/>
          </a:p>
        </p:txBody>
      </p:sp>
      <p:sp>
        <p:nvSpPr>
          <p:cNvPr id="26" name="Pětiúhelník 25"/>
          <p:cNvSpPr/>
          <p:nvPr/>
        </p:nvSpPr>
        <p:spPr>
          <a:xfrm>
            <a:off x="179512" y="260648"/>
            <a:ext cx="172819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4. příklad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4067944" y="206084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6084168" y="206084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muž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VYMYSLETE SI VLASTNÍ PŘÍKLAD.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cs-CZ" dirty="0" smtClean="0"/>
              <a:t>P (rodiče):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g: (gamety)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Genotyp (G)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Fenotyp (F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3"/>
          <p:cNvSpPr txBox="1">
            <a:spLocks noChangeArrowheads="1"/>
          </p:cNvSpPr>
          <p:nvPr/>
        </p:nvSpPr>
        <p:spPr bwMode="auto">
          <a:xfrm>
            <a:off x="500063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987" name="Obdélník 3"/>
          <p:cNvSpPr>
            <a:spLocks noChangeArrowheads="1"/>
          </p:cNvSpPr>
          <p:nvPr/>
        </p:nvSpPr>
        <p:spPr bwMode="auto">
          <a:xfrm>
            <a:off x="493713" y="4437063"/>
            <a:ext cx="6694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</a:t>
            </a:r>
          </a:p>
        </p:txBody>
      </p:sp>
      <p:sp>
        <p:nvSpPr>
          <p:cNvPr id="41988" name="Obdélník 7"/>
          <p:cNvSpPr>
            <a:spLocks noChangeArrowheads="1"/>
          </p:cNvSpPr>
          <p:nvPr/>
        </p:nvSpPr>
        <p:spPr bwMode="auto">
          <a:xfrm>
            <a:off x="447675" y="5643563"/>
            <a:ext cx="806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</a:t>
            </a:r>
          </a:p>
        </p:txBody>
      </p:sp>
      <p:sp>
        <p:nvSpPr>
          <p:cNvPr id="41990" name="TextovéPole 1"/>
          <p:cNvSpPr txBox="1">
            <a:spLocks noChangeArrowheads="1"/>
          </p:cNvSpPr>
          <p:nvPr/>
        </p:nvSpPr>
        <p:spPr bwMode="auto">
          <a:xfrm>
            <a:off x="2206625" y="688975"/>
            <a:ext cx="4546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dirty="0" smtClean="0"/>
              <a:t>POUŽITÉ ZDROJE: 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91683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NENÍ-LI UVEDENO JINAK VLASTNÍ PRÁCE AUTORA</a:t>
            </a:r>
          </a:p>
          <a:p>
            <a:endParaRPr lang="cs-CZ" sz="1200" dirty="0" smtClean="0"/>
          </a:p>
          <a:p>
            <a:r>
              <a:rPr lang="cs-CZ" sz="1200" dirty="0" smtClean="0"/>
              <a:t>Vaněčková, I., </a:t>
            </a:r>
            <a:r>
              <a:rPr lang="cs-CZ" sz="1200" dirty="0" err="1" smtClean="0"/>
              <a:t>Skýbová</a:t>
            </a:r>
            <a:r>
              <a:rPr lang="cs-CZ" sz="1200" dirty="0" smtClean="0"/>
              <a:t>,J., </a:t>
            </a:r>
            <a:r>
              <a:rPr lang="cs-CZ" sz="1200" dirty="0" err="1" smtClean="0"/>
              <a:t>Markvartová</a:t>
            </a:r>
            <a:r>
              <a:rPr lang="cs-CZ" sz="1200" dirty="0" smtClean="0"/>
              <a:t>, D., Hejda,T.: Přírodopis pro 8. ročník, FRAUS, Plzeň, 2006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41176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3184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851920" y="126876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57200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29208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01216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3224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13184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57200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29208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01216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241176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41176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13184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3851920" y="270892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57200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29208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241176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13184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3851920" y="342900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457200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241176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313184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3851920" y="414908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457200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529208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601216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673224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3851920" y="4869160"/>
            <a:ext cx="720080" cy="7200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313184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529208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457200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601216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241176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241176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313184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Á</a:t>
            </a: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3851920" y="126876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457200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45" name="Obdélník 44"/>
          <p:cNvSpPr/>
          <p:nvPr/>
        </p:nvSpPr>
        <p:spPr>
          <a:xfrm>
            <a:off x="529208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46" name="Obdélník 45"/>
          <p:cNvSpPr/>
          <p:nvPr/>
        </p:nvSpPr>
        <p:spPr>
          <a:xfrm>
            <a:off x="601216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47" name="Obdélník 46"/>
          <p:cNvSpPr/>
          <p:nvPr/>
        </p:nvSpPr>
        <p:spPr>
          <a:xfrm>
            <a:off x="6732240" y="12687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48" name="Obdélník 47"/>
          <p:cNvSpPr/>
          <p:nvPr/>
        </p:nvSpPr>
        <p:spPr>
          <a:xfrm>
            <a:off x="169168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673224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2" name="Obdélník 51"/>
          <p:cNvSpPr/>
          <p:nvPr/>
        </p:nvSpPr>
        <p:spPr>
          <a:xfrm>
            <a:off x="169168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53" name="Obdélník 52"/>
          <p:cNvSpPr/>
          <p:nvPr/>
        </p:nvSpPr>
        <p:spPr>
          <a:xfrm>
            <a:off x="241176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4" name="Obdélník 53"/>
          <p:cNvSpPr/>
          <p:nvPr/>
        </p:nvSpPr>
        <p:spPr>
          <a:xfrm>
            <a:off x="313184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457200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529208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>
          <a:xfrm>
            <a:off x="601216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59" name="Obdélník 58"/>
          <p:cNvSpPr/>
          <p:nvPr/>
        </p:nvSpPr>
        <p:spPr>
          <a:xfrm>
            <a:off x="6732240" y="198884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241176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313184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3851920" y="270892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457200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64" name="Obdélník 63"/>
          <p:cNvSpPr/>
          <p:nvPr/>
        </p:nvSpPr>
        <p:spPr>
          <a:xfrm>
            <a:off x="5292080" y="270892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241176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6" name="Obdélník 65"/>
          <p:cNvSpPr/>
          <p:nvPr/>
        </p:nvSpPr>
        <p:spPr>
          <a:xfrm>
            <a:off x="313184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67" name="Obdélník 66"/>
          <p:cNvSpPr/>
          <p:nvPr/>
        </p:nvSpPr>
        <p:spPr>
          <a:xfrm>
            <a:off x="3851920" y="342900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68" name="Obdélník 67"/>
          <p:cNvSpPr/>
          <p:nvPr/>
        </p:nvSpPr>
        <p:spPr>
          <a:xfrm>
            <a:off x="4572000" y="342900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69" name="Obdélník 68"/>
          <p:cNvSpPr/>
          <p:nvPr/>
        </p:nvSpPr>
        <p:spPr>
          <a:xfrm>
            <a:off x="241176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70" name="Obdélník 69"/>
          <p:cNvSpPr/>
          <p:nvPr/>
        </p:nvSpPr>
        <p:spPr>
          <a:xfrm>
            <a:off x="313184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1" name="Obdélník 70"/>
          <p:cNvSpPr/>
          <p:nvPr/>
        </p:nvSpPr>
        <p:spPr>
          <a:xfrm>
            <a:off x="3851920" y="414908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72" name="Obdélník 71"/>
          <p:cNvSpPr/>
          <p:nvPr/>
        </p:nvSpPr>
        <p:spPr>
          <a:xfrm>
            <a:off x="457200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73" name="Obdélník 72"/>
          <p:cNvSpPr/>
          <p:nvPr/>
        </p:nvSpPr>
        <p:spPr>
          <a:xfrm>
            <a:off x="529208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74" name="Obdélník 73"/>
          <p:cNvSpPr/>
          <p:nvPr/>
        </p:nvSpPr>
        <p:spPr>
          <a:xfrm>
            <a:off x="601216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75" name="Obdélník 74"/>
          <p:cNvSpPr/>
          <p:nvPr/>
        </p:nvSpPr>
        <p:spPr>
          <a:xfrm>
            <a:off x="6732240" y="414908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76" name="Obdélník 75"/>
          <p:cNvSpPr/>
          <p:nvPr/>
        </p:nvSpPr>
        <p:spPr>
          <a:xfrm>
            <a:off x="241176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77" name="Obdélník 76"/>
          <p:cNvSpPr/>
          <p:nvPr/>
        </p:nvSpPr>
        <p:spPr>
          <a:xfrm>
            <a:off x="313184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Ě</a:t>
            </a:r>
            <a:endParaRPr lang="cs-CZ" dirty="0"/>
          </a:p>
        </p:txBody>
      </p:sp>
      <p:sp>
        <p:nvSpPr>
          <p:cNvPr id="78" name="Obdélník 77"/>
          <p:cNvSpPr/>
          <p:nvPr/>
        </p:nvSpPr>
        <p:spPr>
          <a:xfrm>
            <a:off x="3851920" y="486916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79" name="Obdélník 78"/>
          <p:cNvSpPr/>
          <p:nvPr/>
        </p:nvSpPr>
        <p:spPr>
          <a:xfrm>
            <a:off x="457200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80" name="Obdélník 79"/>
          <p:cNvSpPr/>
          <p:nvPr/>
        </p:nvSpPr>
        <p:spPr>
          <a:xfrm>
            <a:off x="529208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</a:t>
            </a:r>
            <a:endParaRPr lang="cs-CZ" dirty="0"/>
          </a:p>
        </p:txBody>
      </p:sp>
      <p:sp>
        <p:nvSpPr>
          <p:cNvPr id="81" name="Obdélník 80"/>
          <p:cNvSpPr/>
          <p:nvPr/>
        </p:nvSpPr>
        <p:spPr>
          <a:xfrm>
            <a:off x="6012160" y="4869160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2" name="Obdélník 81"/>
          <p:cNvSpPr/>
          <p:nvPr/>
        </p:nvSpPr>
        <p:spPr>
          <a:xfrm>
            <a:off x="395536" y="5877272"/>
            <a:ext cx="4608512" cy="5760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ZAKLADATELEM GENETIKY JE  J. G. </a:t>
            </a:r>
            <a:endParaRPr lang="cs-CZ" sz="2000" dirty="0"/>
          </a:p>
        </p:txBody>
      </p:sp>
      <p:sp>
        <p:nvSpPr>
          <p:cNvPr id="83" name="Obdélník 82"/>
          <p:cNvSpPr/>
          <p:nvPr/>
        </p:nvSpPr>
        <p:spPr>
          <a:xfrm>
            <a:off x="5076056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5580112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6084168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bdélník 87"/>
          <p:cNvSpPr/>
          <p:nvPr/>
        </p:nvSpPr>
        <p:spPr>
          <a:xfrm>
            <a:off x="6588224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092280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bdélník 89"/>
          <p:cNvSpPr/>
          <p:nvPr/>
        </p:nvSpPr>
        <p:spPr>
          <a:xfrm>
            <a:off x="507605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91" name="Obdélník 90"/>
          <p:cNvSpPr/>
          <p:nvPr/>
        </p:nvSpPr>
        <p:spPr>
          <a:xfrm>
            <a:off x="5580112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92" name="Obdélník 91"/>
          <p:cNvSpPr/>
          <p:nvPr/>
        </p:nvSpPr>
        <p:spPr>
          <a:xfrm>
            <a:off x="6084168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93" name="Obdélník 92"/>
          <p:cNvSpPr/>
          <p:nvPr/>
        </p:nvSpPr>
        <p:spPr>
          <a:xfrm>
            <a:off x="6588224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94" name="Obdélník 93"/>
          <p:cNvSpPr/>
          <p:nvPr/>
        </p:nvSpPr>
        <p:spPr>
          <a:xfrm>
            <a:off x="7092280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95" name="Obdélník 94"/>
          <p:cNvSpPr/>
          <p:nvPr/>
        </p:nvSpPr>
        <p:spPr>
          <a:xfrm>
            <a:off x="7596336" y="6021288"/>
            <a:ext cx="504056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bdélník 95"/>
          <p:cNvSpPr/>
          <p:nvPr/>
        </p:nvSpPr>
        <p:spPr>
          <a:xfrm>
            <a:off x="7596336" y="60212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97" name="Vodorovný svitek 96">
            <a:hlinkClick r:id="rId2" action="ppaction://hlinksldjump"/>
          </p:cNvPr>
          <p:cNvSpPr/>
          <p:nvPr/>
        </p:nvSpPr>
        <p:spPr>
          <a:xfrm>
            <a:off x="683568" y="1052736"/>
            <a:ext cx="792088" cy="648072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8" name="Vodorovný svitek 97">
            <a:hlinkClick r:id="rId3" action="ppaction://hlinksldjump"/>
          </p:cNvPr>
          <p:cNvSpPr/>
          <p:nvPr/>
        </p:nvSpPr>
        <p:spPr>
          <a:xfrm>
            <a:off x="251520" y="1844824"/>
            <a:ext cx="792088" cy="648072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9" name="Vodorovný svitek 98">
            <a:hlinkClick r:id="rId4" action="ppaction://hlinksldjump"/>
          </p:cNvPr>
          <p:cNvSpPr/>
          <p:nvPr/>
        </p:nvSpPr>
        <p:spPr>
          <a:xfrm>
            <a:off x="683568" y="2564904"/>
            <a:ext cx="792088" cy="64807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00" name="Vodorovný svitek 99">
            <a:hlinkClick r:id="rId5" action="ppaction://hlinksldjump"/>
          </p:cNvPr>
          <p:cNvSpPr/>
          <p:nvPr/>
        </p:nvSpPr>
        <p:spPr>
          <a:xfrm>
            <a:off x="251520" y="3284984"/>
            <a:ext cx="792088" cy="6480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1" name="Vodorovný svitek 100">
            <a:hlinkClick r:id="rId6" action="ppaction://hlinksldjump"/>
          </p:cNvPr>
          <p:cNvSpPr/>
          <p:nvPr/>
        </p:nvSpPr>
        <p:spPr>
          <a:xfrm>
            <a:off x="755576" y="3933056"/>
            <a:ext cx="792088" cy="6480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2" name="Vodorovný svitek 101">
            <a:hlinkClick r:id="rId7" action="ppaction://hlinksldjump"/>
          </p:cNvPr>
          <p:cNvSpPr/>
          <p:nvPr/>
        </p:nvSpPr>
        <p:spPr>
          <a:xfrm>
            <a:off x="467544" y="4725144"/>
            <a:ext cx="792088" cy="648072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3" name="Vodorovný svitek 102"/>
          <p:cNvSpPr/>
          <p:nvPr/>
        </p:nvSpPr>
        <p:spPr>
          <a:xfrm>
            <a:off x="3419872" y="188640"/>
            <a:ext cx="2880320" cy="720080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GENETIKA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JAK SE JMENUJE MUŽSKÝ POHLAVNÍ ORGÁN, KTERÝ SPOJUJE NADVARLE S MOČOVOU TRUBICÍ? 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1</a:t>
            </a:r>
            <a:endParaRPr lang="cs-CZ" sz="3600" dirty="0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ZPĚT</a:t>
            </a:r>
            <a:endParaRPr lang="cs-CZ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JAK SE JMENUJE ŽENSKÁ POHLAVNÍ ŽLÁZA, KTERÁ PRODUKUJE VAJÍČKA?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2</a:t>
            </a:r>
            <a:endParaRPr lang="cs-CZ" sz="3600" dirty="0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ZPĚT</a:t>
            </a:r>
            <a:endParaRPr lang="cs-CZ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JAK SE JMENUJE MUŽSKÝ VNĚJŠÍ POHLAVNÍ ORGÁN, KTERÝ UMOŽŇUJE PŘENOS SPERMIÍ DO POCHVY ŽENY? 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3</a:t>
            </a:r>
            <a:endParaRPr lang="cs-CZ" sz="3600" dirty="0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ZPĚT</a:t>
            </a:r>
            <a:endParaRPr lang="cs-CZ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JAK SE JMENUJE NEVYLÉČITELNÁ VIROVÁ CHOROBA PŘENÁŠENA POHLAVNÍM STYKEM? 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4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ZPĚT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JAK SE JMENUJE MUŽSKÁ POHLAVNÍ BUŇKA? 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5</a:t>
            </a:r>
            <a:endParaRPr lang="cs-CZ" sz="3600" dirty="0"/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ZPĚT</a:t>
            </a:r>
            <a:endParaRPr lang="cs-CZ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3247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JAK SE JMENUJE ŽENSKÝ, NEPÁROVÝ, SVALNATÝ POHLAVNÍ ORGÁN, VE KTERÉM SE VYVÍJÍ OPLOZENÉ VAJÍČKO? </a:t>
            </a:r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467544" y="260648"/>
            <a:ext cx="1440160" cy="936104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6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>
            <a:hlinkClick r:id="rId2" action="ppaction://hlinksldjump"/>
          </p:cNvPr>
          <p:cNvSpPr/>
          <p:nvPr/>
        </p:nvSpPr>
        <p:spPr>
          <a:xfrm>
            <a:off x="3779912" y="4293096"/>
            <a:ext cx="2016224" cy="1656184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ZPĚT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249</TotalTime>
  <Words>1018</Words>
  <Application>Microsoft Office PowerPoint</Application>
  <PresentationFormat>Předvádění na obrazovce (4:3)</PresentationFormat>
  <Paragraphs>395</Paragraphs>
  <Slides>24</Slides>
  <Notes>1</Notes>
  <HiddenSlides>6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Motiv sady Office</vt:lpstr>
      <vt:lpstr>     Základní škola Ústí nad Labem, Anežky České 702/17, příspěvková organizace   Číslo projektu: CZ.1.07/1.4.00/21.2887     Název projektu: „Učíme lépe a moderněji“  OP VK 1.4                   Výukový materiál</vt:lpstr>
      <vt:lpstr>GENETIKA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JE VLASTNĚ GENETIKA?</vt:lpstr>
      <vt:lpstr>GENY neboli VLOHA</vt:lpstr>
      <vt:lpstr>CHROMOZÓMY</vt:lpstr>
      <vt:lpstr>MUTACE</vt:lpstr>
      <vt:lpstr>Prezentace aplikace PowerPoint</vt:lpstr>
      <vt:lpstr>1. Mendelův zákon</vt:lpstr>
      <vt:lpstr>2. Mendelův zákon</vt:lpstr>
      <vt:lpstr>3. Mendelův zákon</vt:lpstr>
      <vt:lpstr>Prezentace aplikace PowerPoint</vt:lpstr>
      <vt:lpstr>Prezentace aplikace PowerPoint</vt:lpstr>
      <vt:lpstr>Prezentace aplikace PowerPoint</vt:lpstr>
      <vt:lpstr>BARVOSLEPOST</vt:lpstr>
      <vt:lpstr>Prezentace aplikace PowerPoint</vt:lpstr>
      <vt:lpstr>VYMYSLETE SI VLASTNÍ PŘÍKLAD.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Ústí nad Labem, Anežky České 702/17, příspěvková organizace   Číslo projektu: CZ.1.07/1.4.00/21.2887     Název projektu: „Učíme lépe a moderněji“  OP VK 1.4                   Výukový materiál</dc:title>
  <dc:creator>Martin Janik</dc:creator>
  <cp:lastModifiedBy>Martin Janik</cp:lastModifiedBy>
  <cp:revision>32</cp:revision>
  <dcterms:modified xsi:type="dcterms:W3CDTF">2020-11-02T12:34:44Z</dcterms:modified>
</cp:coreProperties>
</file>