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7" r:id="rId4"/>
    <p:sldId id="257" r:id="rId5"/>
    <p:sldId id="258" r:id="rId6"/>
    <p:sldId id="260" r:id="rId7"/>
    <p:sldId id="261" r:id="rId8"/>
    <p:sldId id="264" r:id="rId9"/>
    <p:sldId id="262" r:id="rId10"/>
    <p:sldId id="263" r:id="rId11"/>
    <p:sldId id="265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84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91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85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2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3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6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10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91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60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09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07AA-42AA-423F-9759-372FA8E6C8F2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87C2-86D9-4CCD-92B2-CD3FBF7E13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7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TĚHOTENSTVÍ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Porod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8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cs-CZ" dirty="0"/>
              <a:t>Konec těhotenství</a:t>
            </a:r>
          </a:p>
          <a:p>
            <a:r>
              <a:rPr lang="cs-CZ" dirty="0"/>
              <a:t>Začátek: stahy dělohy, únik plodové vody</a:t>
            </a:r>
          </a:p>
          <a:p>
            <a:r>
              <a:rPr lang="cs-CZ" dirty="0"/>
              <a:t>3doby porodní</a:t>
            </a:r>
          </a:p>
          <a:p>
            <a:pPr marL="0" indent="0">
              <a:buNone/>
            </a:pPr>
            <a:r>
              <a:rPr lang="cs-CZ" dirty="0"/>
              <a:t>1.doba: otevírací-stahy, otevření </a:t>
            </a:r>
          </a:p>
          <a:p>
            <a:pPr marL="0" indent="0">
              <a:buNone/>
            </a:pPr>
            <a:r>
              <a:rPr lang="cs-CZ" dirty="0"/>
              <a:t>hrdla děložního</a:t>
            </a:r>
          </a:p>
          <a:p>
            <a:pPr marL="0" indent="0">
              <a:buNone/>
            </a:pPr>
            <a:r>
              <a:rPr lang="cs-CZ" dirty="0"/>
              <a:t>2. doba: </a:t>
            </a:r>
            <a:r>
              <a:rPr lang="cs-CZ" dirty="0" err="1"/>
              <a:t>vypuzovací-narození</a:t>
            </a:r>
            <a:r>
              <a:rPr lang="cs-CZ" dirty="0"/>
              <a:t> dítěte</a:t>
            </a:r>
          </a:p>
          <a:p>
            <a:pPr marL="0" indent="0">
              <a:buNone/>
            </a:pPr>
            <a:r>
              <a:rPr lang="cs-CZ" dirty="0"/>
              <a:t>3.doba: vypuzení placenty</a:t>
            </a:r>
          </a:p>
          <a:p>
            <a:pPr marL="0" indent="0">
              <a:buNone/>
            </a:pPr>
            <a:r>
              <a:rPr lang="cs-CZ" dirty="0"/>
              <a:t>Donošený novorozenec </a:t>
            </a:r>
            <a:r>
              <a:rPr lang="cs-CZ" b="1" dirty="0"/>
              <a:t>asi </a:t>
            </a:r>
            <a:r>
              <a:rPr lang="cs-CZ" dirty="0"/>
              <a:t>50 cm, 3 kg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87" t="3529" r="-425" b="74118"/>
          <a:stretch/>
        </p:blipFill>
        <p:spPr>
          <a:xfrm>
            <a:off x="5992652" y="2636912"/>
            <a:ext cx="313184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Mateřské mléko, kojení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porodu produkce hormonu OXYTOCINU</a:t>
            </a:r>
          </a:p>
          <a:p>
            <a:r>
              <a:rPr lang="cs-CZ" dirty="0"/>
              <a:t>Oxytocin ovlivňuje tvorbu mat. mléka</a:t>
            </a:r>
          </a:p>
          <a:p>
            <a:r>
              <a:rPr lang="cs-CZ" b="1" dirty="0"/>
              <a:t>Nejlepší výživa pro novorozence!!!!</a:t>
            </a:r>
          </a:p>
          <a:p>
            <a:r>
              <a:rPr lang="cs-CZ" dirty="0"/>
              <a:t>Protilátky, lépe stravitelné, živiny</a:t>
            </a:r>
          </a:p>
          <a:p>
            <a:r>
              <a:rPr lang="cs-CZ" dirty="0"/>
              <a:t>Tvorba citového vztahu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1" t="26274" b="52353"/>
          <a:stretch/>
        </p:blipFill>
        <p:spPr>
          <a:xfrm>
            <a:off x="1043608" y="4509120"/>
            <a:ext cx="2664296" cy="223224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555776" cy="355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20072" y="56252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Kojení </a:t>
            </a:r>
          </a:p>
        </p:txBody>
      </p:sp>
    </p:spTree>
    <p:extLst>
      <p:ext uri="{BB962C8B-B14F-4D97-AF65-F5344CB8AC3E}">
        <p14:creationId xmlns:p14="http://schemas.microsoft.com/office/powerpoint/2010/main" val="40663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>
                <a:effectLst/>
              </a:rPr>
              <a:t>TĚHOTENSTVÍ: </a:t>
            </a:r>
            <a:r>
              <a:rPr lang="cs-CZ" dirty="0" err="1">
                <a:effectLst/>
              </a:rPr>
              <a:t>Oh</a:t>
            </a:r>
            <a:r>
              <a:rPr lang="cs-CZ" dirty="0">
                <a:effectLst/>
              </a:rPr>
              <a:t> mother.jpg. In: </a:t>
            </a:r>
            <a:r>
              <a:rPr lang="cs-CZ" i="1" dirty="0" err="1">
                <a:effectLst/>
              </a:rPr>
              <a:t>Wikipedia</a:t>
            </a:r>
            <a:r>
              <a:rPr lang="cs-CZ" dirty="0">
                <a:effectLst/>
              </a:rPr>
              <a:t>: </a:t>
            </a:r>
            <a:r>
              <a:rPr lang="cs-CZ" i="1" dirty="0" err="1">
                <a:effectLst/>
              </a:rPr>
              <a:t>the</a:t>
            </a:r>
            <a:r>
              <a:rPr lang="cs-CZ" i="1" dirty="0">
                <a:effectLst/>
              </a:rPr>
              <a:t> free </a:t>
            </a:r>
            <a:r>
              <a:rPr lang="cs-CZ" i="1" dirty="0" err="1">
                <a:effectLst/>
              </a:rPr>
              <a:t>encyclopedia</a:t>
            </a:r>
            <a:r>
              <a:rPr lang="cs-CZ" dirty="0">
                <a:effectLst/>
              </a:rPr>
              <a:t> [online]. San Francisco (CA): </a:t>
            </a:r>
            <a:r>
              <a:rPr lang="cs-CZ" dirty="0" err="1">
                <a:effectLst/>
              </a:rPr>
              <a:t>Wikimedia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Foundation</a:t>
            </a:r>
            <a:r>
              <a:rPr lang="cs-CZ" dirty="0">
                <a:effectLst/>
              </a:rPr>
              <a:t>, 2001-, 17.5.2007 [cit. 2012-06-12]. Dostupné z: http://cs.wikipedia.org/wiki/Soubor:Oh_mother.jpg </a:t>
            </a:r>
          </a:p>
          <a:p>
            <a:r>
              <a:rPr lang="cs-CZ" dirty="0">
                <a:effectLst/>
              </a:rPr>
              <a:t>Kojení: </a:t>
            </a:r>
            <a:r>
              <a:rPr lang="cs-CZ" dirty="0" err="1">
                <a:effectLst/>
              </a:rPr>
              <a:t>Breastfeeding</a:t>
            </a:r>
            <a:r>
              <a:rPr lang="cs-CZ" dirty="0">
                <a:effectLst/>
              </a:rPr>
              <a:t> infant.jpg. In: </a:t>
            </a:r>
            <a:r>
              <a:rPr lang="cs-CZ" i="1" dirty="0" err="1">
                <a:effectLst/>
              </a:rPr>
              <a:t>Wikipedia</a:t>
            </a:r>
            <a:r>
              <a:rPr lang="cs-CZ" dirty="0">
                <a:effectLst/>
              </a:rPr>
              <a:t>: </a:t>
            </a:r>
            <a:r>
              <a:rPr lang="cs-CZ" i="1" dirty="0" err="1">
                <a:effectLst/>
              </a:rPr>
              <a:t>the</a:t>
            </a:r>
            <a:r>
              <a:rPr lang="cs-CZ" i="1" dirty="0">
                <a:effectLst/>
              </a:rPr>
              <a:t> free </a:t>
            </a:r>
            <a:r>
              <a:rPr lang="cs-CZ" i="1" dirty="0" err="1">
                <a:effectLst/>
              </a:rPr>
              <a:t>encyclopedia</a:t>
            </a:r>
            <a:r>
              <a:rPr lang="cs-CZ" dirty="0">
                <a:effectLst/>
              </a:rPr>
              <a:t> [online]. San Francisco (CA): </a:t>
            </a:r>
            <a:r>
              <a:rPr lang="cs-CZ" dirty="0" err="1">
                <a:effectLst/>
              </a:rPr>
              <a:t>Wikimedia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Foundation</a:t>
            </a:r>
            <a:r>
              <a:rPr lang="cs-CZ" dirty="0">
                <a:effectLst/>
              </a:rPr>
              <a:t>, 2001-, 31.12.2004 [cit. 2012-06-12]. Dostupné z: http://cs.wikipedia.org/wiki/Soubor:Breastfeeding_infant.jpg </a:t>
            </a:r>
          </a:p>
          <a:p>
            <a:r>
              <a:rPr lang="cs-CZ" dirty="0"/>
              <a:t>Ostatní obrázky použity z FRONĚK, Jiří. </a:t>
            </a:r>
            <a:r>
              <a:rPr lang="cs-CZ" i="1" dirty="0"/>
              <a:t>Lidské tělo</a:t>
            </a:r>
            <a:r>
              <a:rPr lang="cs-CZ" dirty="0"/>
              <a:t>: </a:t>
            </a:r>
            <a:r>
              <a:rPr lang="cs-CZ" i="1" dirty="0"/>
              <a:t>Poznávejme sami sebe</a:t>
            </a:r>
            <a:r>
              <a:rPr lang="cs-CZ" dirty="0"/>
              <a:t>. Inka </a:t>
            </a:r>
            <a:r>
              <a:rPr lang="cs-CZ" dirty="0" err="1"/>
              <a:t>Delévová</a:t>
            </a:r>
            <a:r>
              <a:rPr lang="cs-CZ" dirty="0"/>
              <a:t>. Jaroslava Bukáčová, Vlasta </a:t>
            </a:r>
            <a:r>
              <a:rPr lang="cs-CZ" dirty="0" err="1"/>
              <a:t>Blumentrittová</a:t>
            </a:r>
            <a:r>
              <a:rPr lang="cs-CZ" dirty="0"/>
              <a:t>. Praha: </a:t>
            </a:r>
            <a:r>
              <a:rPr lang="cs-CZ" dirty="0" err="1"/>
              <a:t>Blug</a:t>
            </a:r>
            <a:r>
              <a:rPr lang="cs-CZ" dirty="0"/>
              <a:t>, 2004. 110-97-6. ISBN 80-85635-97-6.</a:t>
            </a:r>
          </a:p>
          <a:p>
            <a:pPr marL="0" indent="0">
              <a:buNone/>
            </a:pPr>
            <a:br>
              <a:rPr lang="cs-CZ" dirty="0"/>
            </a:br>
            <a:endParaRPr lang="cs-CZ" dirty="0">
              <a:effectLst/>
            </a:endParaRPr>
          </a:p>
          <a:p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72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958850"/>
            <a:ext cx="7877175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64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Prezentace je určena pro žáky 8. ročníku ZŠ</a:t>
            </a:r>
          </a:p>
          <a:p>
            <a:r>
              <a:rPr lang="cs-CZ" dirty="0"/>
              <a:t>Navazuje na látku :pohlavní soustava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8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cs-CZ" dirty="0"/>
              <a:t>PŘI POHLAVNÍ STYKU     EJAKULACE     SPERMA</a:t>
            </a:r>
          </a:p>
          <a:p>
            <a:pPr marL="0" indent="0">
              <a:buNone/>
            </a:pPr>
            <a:r>
              <a:rPr lang="cs-CZ" dirty="0"/>
              <a:t>            OPLOZENÍ VAJÍČKA</a:t>
            </a:r>
          </a:p>
          <a:p>
            <a:pPr marL="0" indent="0">
              <a:buNone/>
            </a:pPr>
            <a:r>
              <a:rPr lang="cs-CZ" b="1" dirty="0"/>
              <a:t>PŘÍZNAKY: 	</a:t>
            </a:r>
          </a:p>
          <a:p>
            <a:r>
              <a:rPr lang="cs-CZ" dirty="0"/>
              <a:t>VYNECHÁNÍ MENSTRUACE</a:t>
            </a:r>
          </a:p>
          <a:p>
            <a:r>
              <a:rPr lang="cs-CZ" dirty="0"/>
              <a:t>ÚNAVA, NEVOLNOST, ČASTĚJŠÍ </a:t>
            </a:r>
          </a:p>
          <a:p>
            <a:pPr marL="0" indent="0">
              <a:buNone/>
            </a:pPr>
            <a:r>
              <a:rPr lang="cs-CZ" dirty="0"/>
              <a:t>MOČENÍ, CITLIVOST PRSŮ,</a:t>
            </a:r>
          </a:p>
          <a:p>
            <a:pPr marL="0" indent="0">
              <a:buNone/>
            </a:pPr>
            <a:r>
              <a:rPr lang="cs-CZ" dirty="0"/>
              <a:t> VNÍMÁNÍ PACHŮ</a:t>
            </a:r>
          </a:p>
          <a:p>
            <a:r>
              <a:rPr lang="cs-CZ" dirty="0"/>
              <a:t>POZITIVNÍ TEST NA PŘÍTOMNOST HORMONŮ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76872"/>
            <a:ext cx="28083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427984" y="191683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6804248" y="1916832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827584" y="2492896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156176" y="52983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Těhotenství</a:t>
            </a:r>
          </a:p>
        </p:txBody>
      </p:sp>
    </p:spTree>
    <p:extLst>
      <p:ext uri="{BB962C8B-B14F-4D97-AF65-F5344CB8AC3E}">
        <p14:creationId xmlns:p14="http://schemas.microsoft.com/office/powerpoint/2010/main" val="23802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7000" t="-6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TĚHOTENSTVÍ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TRVÁ 280 DNÍ , 40 TÝDNŮ, 9 MĚSÍCŮ</a:t>
            </a:r>
          </a:p>
          <a:p>
            <a:r>
              <a:rPr lang="cs-CZ" dirty="0"/>
              <a:t>DBÁT O ZDRAVÍ: PESTRÁ STRAVA, ŽÁDNÝ ALKOHOL A KOUŘENÍ- POŠKOZUJE PLOD!!!!</a:t>
            </a:r>
          </a:p>
          <a:p>
            <a:r>
              <a:rPr lang="cs-CZ" dirty="0"/>
              <a:t>OMEZENÉ UŽÍVÁNÍ LÉKŮ</a:t>
            </a:r>
          </a:p>
          <a:p>
            <a:r>
              <a:rPr lang="cs-CZ" dirty="0"/>
              <a:t>CHRÁNIT SE PŘED INFEKCEMI</a:t>
            </a:r>
          </a:p>
          <a:p>
            <a:r>
              <a:rPr lang="cs-CZ" dirty="0"/>
              <a:t>DOSTATEK SPÁNKU, PŘIMĚŘENÉHO POHYBU, KLID</a:t>
            </a:r>
          </a:p>
        </p:txBody>
      </p:sp>
    </p:spTree>
    <p:extLst>
      <p:ext uri="{BB962C8B-B14F-4D97-AF65-F5344CB8AC3E}">
        <p14:creationId xmlns:p14="http://schemas.microsoft.com/office/powerpoint/2010/main" val="3473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23" b="32744"/>
          <a:stretch/>
        </p:blipFill>
        <p:spPr>
          <a:xfrm>
            <a:off x="179512" y="116632"/>
            <a:ext cx="878497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zárodku a plodu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0654" y="1052736"/>
            <a:ext cx="80648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u="sng" dirty="0"/>
              <a:t>Zárodek:</a:t>
            </a:r>
          </a:p>
          <a:p>
            <a:r>
              <a:rPr lang="cs-CZ" sz="3600" dirty="0"/>
              <a:t>1. – 2. měsíc : Hlava a nohy embrya rostou, vyvíjejí se oči a uši. V budoucím hrudníku bije srdce a vytvářejí se plíce.</a:t>
            </a:r>
          </a:p>
          <a:p>
            <a:r>
              <a:rPr lang="cs-CZ" sz="3600" b="1" u="sng" dirty="0"/>
              <a:t>Plod  </a:t>
            </a:r>
          </a:p>
          <a:p>
            <a:r>
              <a:rPr lang="cs-CZ" sz="3600" dirty="0"/>
              <a:t>od 3. měsíce : už má všechny orgány. Vytváří se čelist včetně zárodků zubů v dásních. V mozku probíhá elektrická aktivita. Plod měří asi 2 cm a jeho srdce tepe asi 140 až 150 krát za minutu.</a:t>
            </a:r>
          </a:p>
          <a:p>
            <a:endParaRPr lang="cs-CZ" sz="3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675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31683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3600" dirty="0"/>
              <a:t>Plod je uložen v zárodeční dutině, vyplněn  plodovou vodou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3600" b="1" u="sng" dirty="0"/>
              <a:t>PLACENTA</a:t>
            </a:r>
            <a:r>
              <a:rPr lang="cs-CZ" sz="3600" dirty="0"/>
              <a:t>:  vyživuje plod pomocí pupečníku : kyslík, živiny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01" r="53505" b="51765"/>
          <a:stretch/>
        </p:blipFill>
        <p:spPr>
          <a:xfrm>
            <a:off x="3491880" y="0"/>
            <a:ext cx="5472608" cy="6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4511"/>
          <a:stretch/>
        </p:blipFill>
        <p:spPr>
          <a:xfrm>
            <a:off x="179511" y="188640"/>
            <a:ext cx="864096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403</Words>
  <Application>Microsoft Office PowerPoint</Application>
  <PresentationFormat>Předvádění na obrazovce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systému Office</vt:lpstr>
      <vt:lpstr>TĚHOTENSTVÍ</vt:lpstr>
      <vt:lpstr>Prezentace aplikace PowerPoint</vt:lpstr>
      <vt:lpstr>ANOTACE</vt:lpstr>
      <vt:lpstr>TĚHOTENSTVÍ</vt:lpstr>
      <vt:lpstr>TĚHOTENSTVÍ</vt:lpstr>
      <vt:lpstr>Prezentace aplikace PowerPoint</vt:lpstr>
      <vt:lpstr>Vývoj zárodku a plodu</vt:lpstr>
      <vt:lpstr>Prezentace aplikace PowerPoint</vt:lpstr>
      <vt:lpstr>Prezentace aplikace PowerPoint</vt:lpstr>
      <vt:lpstr>POROD</vt:lpstr>
      <vt:lpstr>Mateřské mléko, kojení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TĚHOTENSTVÍ</dc:title>
  <dc:creator>Schejbalová Kateřina</dc:creator>
  <cp:lastModifiedBy>Martin Janik</cp:lastModifiedBy>
  <cp:revision>10</cp:revision>
  <dcterms:created xsi:type="dcterms:W3CDTF">2012-06-12T08:02:04Z</dcterms:created>
  <dcterms:modified xsi:type="dcterms:W3CDTF">2020-10-12T10:11:29Z</dcterms:modified>
</cp:coreProperties>
</file>