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AB82A9-C7E2-4B1F-BDC9-DDC17DBDEF13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0D00AA-44AC-489E-8EC2-E32948ED05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Technické zobrazení a okótování jednoduchého výrobku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 technické praxi se tělesa zobrazují na náčrtech, technických výkresech nebo schématech.</a:t>
            </a:r>
          </a:p>
          <a:p>
            <a:r>
              <a:rPr lang="cs-CZ" dirty="0"/>
              <a:t>Zobrazení může být prostorové nebo pravoúhlé.</a:t>
            </a:r>
          </a:p>
          <a:p>
            <a:r>
              <a:rPr lang="cs-CZ" dirty="0"/>
              <a:t>My se dnes budeme věnovat pravoúhlému zobrazování pouze z jedné strany – jedním průmětem.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Porovnání prostorového a pravoúhlého zobrazení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Prostorové zobrazení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Pravoúhlé zobrazení</a:t>
            </a:r>
          </a:p>
        </p:txBody>
      </p:sp>
      <p:sp>
        <p:nvSpPr>
          <p:cNvPr id="7" name="Krychle 6"/>
          <p:cNvSpPr/>
          <p:nvPr/>
        </p:nvSpPr>
        <p:spPr>
          <a:xfrm>
            <a:off x="1259632" y="2708920"/>
            <a:ext cx="1864224" cy="2952328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436096" y="3140968"/>
            <a:ext cx="1440160" cy="252028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Hotový výkres včetně kót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2492896"/>
            <a:ext cx="3657600" cy="3679304"/>
          </a:xfrm>
        </p:spPr>
        <p:txBody>
          <a:bodyPr/>
          <a:lstStyle/>
          <a:p>
            <a:r>
              <a:rPr lang="cs-CZ" dirty="0"/>
              <a:t>Takto by mělo vypadat zobrazení jednoduchého výrobku.</a:t>
            </a:r>
          </a:p>
          <a:p>
            <a:r>
              <a:rPr lang="cs-CZ" dirty="0"/>
              <a:t>Po skončení této prezentace z něj vyčtete vše potřebné a budete umět podobné zobrazení i navrhnout.</a:t>
            </a:r>
          </a:p>
        </p:txBody>
      </p:sp>
      <p:sp>
        <p:nvSpPr>
          <p:cNvPr id="6" name="Obdélník 5"/>
          <p:cNvSpPr/>
          <p:nvPr/>
        </p:nvSpPr>
        <p:spPr>
          <a:xfrm>
            <a:off x="1259632" y="2924944"/>
            <a:ext cx="1800200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 flipV="1">
            <a:off x="1259632" y="263691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3059832" y="263691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H="1">
            <a:off x="971600" y="292494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H="1">
            <a:off x="971600" y="544522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55776" y="4509120"/>
            <a:ext cx="1008112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3563888" y="5157192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1259632" y="2708920"/>
            <a:ext cx="1800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1043608" y="2924944"/>
            <a:ext cx="0" cy="25202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a 23"/>
          <p:cNvSpPr/>
          <p:nvPr/>
        </p:nvSpPr>
        <p:spPr>
          <a:xfrm>
            <a:off x="2555776" y="4509120"/>
            <a:ext cx="7200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 rot="16200000">
            <a:off x="600372" y="3944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907704" y="24208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91880" y="48691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T50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Obrysy výrobku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Výrobek zakreslíme ze strany, ze které je nejlépe vidět jeho tvar a to </a:t>
            </a:r>
            <a:r>
              <a:rPr lang="cs-CZ" b="1" dirty="0"/>
              <a:t>plnou silnou čarou </a:t>
            </a:r>
            <a:r>
              <a:rPr lang="cs-CZ" dirty="0"/>
              <a:t>– tzv. zobrazení jedním průmětem.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547664" y="2492896"/>
            <a:ext cx="1800200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Pomocné vynášecí čáry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83968" y="2204864"/>
            <a:ext cx="3657600" cy="4032448"/>
          </a:xfrm>
        </p:spPr>
        <p:txBody>
          <a:bodyPr/>
          <a:lstStyle/>
          <a:p>
            <a:r>
              <a:rPr lang="cs-CZ" dirty="0"/>
              <a:t>Vynáší nám rozměr výrobku mimo výrobek, aby následná kótovací čára nebyla v zákrytu s obrysovou čarou výrobku.</a:t>
            </a:r>
          </a:p>
          <a:p>
            <a:r>
              <a:rPr lang="cs-CZ" dirty="0"/>
              <a:t>Pomocné vynášecí čáry kreslíme </a:t>
            </a:r>
            <a:r>
              <a:rPr lang="cs-CZ" b="1" dirty="0"/>
              <a:t>plnou tenkou čarou</a:t>
            </a:r>
            <a:r>
              <a:rPr lang="cs-CZ" dirty="0"/>
              <a:t>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19672" y="2636912"/>
            <a:ext cx="1872208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3491880" y="227687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1619672" y="227687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1259632" y="263691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1259632" y="558924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2987824" y="4797152"/>
            <a:ext cx="1008112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3995936" y="544522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Vývojový diagram: spojka 17"/>
          <p:cNvSpPr/>
          <p:nvPr/>
        </p:nvSpPr>
        <p:spPr>
          <a:xfrm flipH="1" flipV="1">
            <a:off x="2987824" y="479715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Kótovací čáry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2420888"/>
            <a:ext cx="3657600" cy="3751312"/>
          </a:xfrm>
        </p:spPr>
        <p:txBody>
          <a:bodyPr/>
          <a:lstStyle/>
          <a:p>
            <a:r>
              <a:rPr lang="cs-CZ" dirty="0"/>
              <a:t>Zapisují se od jedné pomocné vynášecí čáry k druhé, jsou rovnoběžné s hranou výrobku a zakončují je „hraniční šipky“.</a:t>
            </a:r>
          </a:p>
          <a:p>
            <a:r>
              <a:rPr lang="cs-CZ" dirty="0"/>
              <a:t>Zakreslují se </a:t>
            </a:r>
            <a:r>
              <a:rPr lang="cs-CZ" b="1" dirty="0"/>
              <a:t>plnou tenkou čarou</a:t>
            </a:r>
            <a:r>
              <a:rPr lang="cs-CZ" dirty="0"/>
              <a:t>.</a:t>
            </a:r>
          </a:p>
        </p:txBody>
      </p:sp>
      <p:sp>
        <p:nvSpPr>
          <p:cNvPr id="5" name="Vývojový diagram: postup 4"/>
          <p:cNvSpPr/>
          <p:nvPr/>
        </p:nvSpPr>
        <p:spPr>
          <a:xfrm>
            <a:off x="1331640" y="2852936"/>
            <a:ext cx="1944216" cy="280831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1331640" y="2492896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3275856" y="2492896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971600" y="285293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971600" y="566124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ývojový diagram: spojka 13"/>
          <p:cNvSpPr/>
          <p:nvPr/>
        </p:nvSpPr>
        <p:spPr>
          <a:xfrm>
            <a:off x="2627784" y="4869160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ovací čára 15"/>
          <p:cNvCxnSpPr>
            <a:stCxn id="14" idx="5"/>
          </p:cNvCxnSpPr>
          <p:nvPr/>
        </p:nvCxnSpPr>
        <p:spPr>
          <a:xfrm>
            <a:off x="2689247" y="4930623"/>
            <a:ext cx="1018657" cy="658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3707904" y="5589240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1331640" y="2564904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1043608" y="2852936"/>
            <a:ext cx="0" cy="28083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349080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/>
              <a:t>Kóta je číslo určující skutečnou velikost rozměrů nebo poloh předmětu a jeho částí.</a:t>
            </a:r>
          </a:p>
          <a:p>
            <a:r>
              <a:rPr lang="cs-CZ" sz="2400" dirty="0"/>
              <a:t>Kótu píšeme nad kótovací čáru poblíž jejího středu nebo nad praporkem odkazové čáry.</a:t>
            </a:r>
          </a:p>
          <a:p>
            <a:r>
              <a:rPr lang="cs-CZ" sz="2400" dirty="0"/>
              <a:t>Rozměry se na výkresech kótují v </a:t>
            </a:r>
            <a:r>
              <a:rPr lang="cs-CZ" sz="2400" b="1" dirty="0"/>
              <a:t>milimetrech</a:t>
            </a:r>
            <a:r>
              <a:rPr lang="cs-CZ" sz="2400" dirty="0"/>
              <a:t> a jednotka mm se na kótu nezapisuje.</a:t>
            </a:r>
          </a:p>
          <a:p>
            <a:r>
              <a:rPr lang="cs-CZ" sz="2400" dirty="0"/>
              <a:t>Pokud je před kótou písmeno </a:t>
            </a:r>
            <a:r>
              <a:rPr lang="cs-CZ" sz="2400" b="1" dirty="0"/>
              <a:t>T</a:t>
            </a:r>
            <a:r>
              <a:rPr lang="cs-CZ" sz="2400" dirty="0"/>
              <a:t> udává nám následná kóta </a:t>
            </a:r>
            <a:r>
              <a:rPr lang="cs-CZ" sz="2400" b="1" dirty="0"/>
              <a:t>tloušťku výrobku</a:t>
            </a:r>
            <a:r>
              <a:rPr lang="cs-CZ" sz="2400" dirty="0"/>
              <a:t>.</a:t>
            </a:r>
          </a:p>
        </p:txBody>
      </p:sp>
      <p:sp>
        <p:nvSpPr>
          <p:cNvPr id="5" name="Vývojový diagram: postup 4"/>
          <p:cNvSpPr/>
          <p:nvPr/>
        </p:nvSpPr>
        <p:spPr>
          <a:xfrm>
            <a:off x="1691680" y="3068960"/>
            <a:ext cx="1584176" cy="273630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3275856" y="270892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1691680" y="270892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1331640" y="306896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1331640" y="580526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ývojový diagram: spojka 13"/>
          <p:cNvSpPr/>
          <p:nvPr/>
        </p:nvSpPr>
        <p:spPr>
          <a:xfrm>
            <a:off x="2699792" y="515719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stCxn id="14" idx="1"/>
          </p:cNvCxnSpPr>
          <p:nvPr/>
        </p:nvCxnSpPr>
        <p:spPr>
          <a:xfrm>
            <a:off x="2706487" y="5163887"/>
            <a:ext cx="857401" cy="569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3563888" y="5733256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1691680" y="2780928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1403648" y="3068960"/>
            <a:ext cx="0" cy="273630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195736" y="24928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50</a:t>
            </a:r>
          </a:p>
        </p:txBody>
      </p:sp>
      <p:sp>
        <p:nvSpPr>
          <p:cNvPr id="27" name="TextovéPole 26"/>
          <p:cNvSpPr txBox="1"/>
          <p:nvPr/>
        </p:nvSpPr>
        <p:spPr>
          <a:xfrm rot="16200000">
            <a:off x="1032420" y="42322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563888" y="544522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T50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Poloha kóty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60032" y="2204864"/>
            <a:ext cx="3067816" cy="3967336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Kóta se píše nad střed kótovací čáry. </a:t>
            </a:r>
          </a:p>
          <a:p>
            <a:endParaRPr lang="cs-CZ" dirty="0"/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      </a:t>
            </a:r>
          </a:p>
          <a:p>
            <a:r>
              <a:rPr lang="cs-CZ" b="1" dirty="0"/>
              <a:t>Kótu píšeme tak, aby byla čitelná zespoda nebo zprava.</a:t>
            </a:r>
          </a:p>
        </p:txBody>
      </p:sp>
      <p:sp>
        <p:nvSpPr>
          <p:cNvPr id="5" name="Vývojový diagram: postup 4"/>
          <p:cNvSpPr/>
          <p:nvPr/>
        </p:nvSpPr>
        <p:spPr>
          <a:xfrm>
            <a:off x="1043608" y="2708920"/>
            <a:ext cx="1080120" cy="12961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postup 5"/>
          <p:cNvSpPr/>
          <p:nvPr/>
        </p:nvSpPr>
        <p:spPr>
          <a:xfrm>
            <a:off x="2771800" y="2708920"/>
            <a:ext cx="1080120" cy="129614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postup 6"/>
          <p:cNvSpPr/>
          <p:nvPr/>
        </p:nvSpPr>
        <p:spPr>
          <a:xfrm>
            <a:off x="1043608" y="4581128"/>
            <a:ext cx="1008112" cy="122413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postup 7"/>
          <p:cNvSpPr/>
          <p:nvPr/>
        </p:nvSpPr>
        <p:spPr>
          <a:xfrm>
            <a:off x="2771800" y="4581128"/>
            <a:ext cx="1152128" cy="122413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3851920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V="1">
            <a:off x="2771800" y="23488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3851920" y="27089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3851920" y="400506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123728" y="400506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1043608" y="400506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611560" y="270892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H="1">
            <a:off x="611560" y="4005064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2051720" y="580526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1043608" y="580526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H="1">
            <a:off x="683568" y="458112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flipH="1">
            <a:off x="683568" y="580526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2771800" y="429309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flipV="1">
            <a:off x="3923928" y="4221088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3923928" y="458112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3923928" y="580526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>
            <a:off x="2771800" y="2420888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 flipV="1">
            <a:off x="4139952" y="2708920"/>
            <a:ext cx="0" cy="12961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>
            <a:off x="755576" y="2708920"/>
            <a:ext cx="0" cy="12961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/>
          <p:nvPr/>
        </p:nvCxnSpPr>
        <p:spPr>
          <a:xfrm>
            <a:off x="1043608" y="4293096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>
            <a:off x="755576" y="4581128"/>
            <a:ext cx="0" cy="12241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2771800" y="4365104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>
            <a:off x="4211960" y="4581128"/>
            <a:ext cx="0" cy="12241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>
            <a:off x="1043608" y="5949280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 rot="16200000">
            <a:off x="442858" y="31656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403648" y="40050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3131840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20</a:t>
            </a:r>
          </a:p>
        </p:txBody>
      </p:sp>
      <p:sp>
        <p:nvSpPr>
          <p:cNvPr id="64" name="TextovéPole 63"/>
          <p:cNvSpPr txBox="1"/>
          <p:nvPr/>
        </p:nvSpPr>
        <p:spPr>
          <a:xfrm rot="16200000">
            <a:off x="3827234" y="31656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30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395536" y="501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30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259632" y="58772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3131840" y="42930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20</a:t>
            </a:r>
          </a:p>
        </p:txBody>
      </p:sp>
      <p:sp>
        <p:nvSpPr>
          <p:cNvPr id="68" name="TextovéPole 67"/>
          <p:cNvSpPr txBox="1"/>
          <p:nvPr/>
        </p:nvSpPr>
        <p:spPr>
          <a:xfrm rot="5400000">
            <a:off x="4115266" y="49658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30</a:t>
            </a:r>
          </a:p>
        </p:txBody>
      </p:sp>
      <p:cxnSp>
        <p:nvCxnSpPr>
          <p:cNvPr id="70" name="Přímá spojovací čára 69"/>
          <p:cNvCxnSpPr/>
          <p:nvPr/>
        </p:nvCxnSpPr>
        <p:spPr>
          <a:xfrm>
            <a:off x="395536" y="5013176"/>
            <a:ext cx="3600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flipV="1">
            <a:off x="395536" y="5013176"/>
            <a:ext cx="3600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>
            <a:off x="1259632" y="5877272"/>
            <a:ext cx="36004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flipV="1">
            <a:off x="1331640" y="5877272"/>
            <a:ext cx="36004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>
            <a:off x="3131840" y="4293096"/>
            <a:ext cx="36004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flipV="1">
            <a:off x="3203848" y="4293096"/>
            <a:ext cx="288032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>
            <a:off x="4211960" y="5013176"/>
            <a:ext cx="288032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flipH="1">
            <a:off x="4211960" y="5013176"/>
            <a:ext cx="216024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kót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427984" y="1600200"/>
            <a:ext cx="3499864" cy="4572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Pokud je zřetelné, že je výrobek pravidelný, stačí okótovat spodní a jednu boční stranu nebo vrchní a jednu boční stranu.</a:t>
            </a:r>
          </a:p>
          <a:p>
            <a:r>
              <a:rPr lang="cs-CZ" dirty="0"/>
              <a:t>Každý rozměr se na výkrese kótuje pouze jednou.</a:t>
            </a:r>
          </a:p>
          <a:p>
            <a:r>
              <a:rPr lang="cs-CZ" dirty="0"/>
              <a:t>Kóty se zbytečně neopakují.</a:t>
            </a:r>
          </a:p>
        </p:txBody>
      </p:sp>
      <p:sp>
        <p:nvSpPr>
          <p:cNvPr id="5" name="Vývojový diagram: postup 4"/>
          <p:cNvSpPr/>
          <p:nvPr/>
        </p:nvSpPr>
        <p:spPr>
          <a:xfrm>
            <a:off x="1043608" y="2708920"/>
            <a:ext cx="2592288" cy="64807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3635896" y="242088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1043608" y="242088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683568" y="27089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635896" y="27089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H="1">
            <a:off x="683568" y="335699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3635896" y="335699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043608" y="335699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3635896" y="335699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1043608" y="2492896"/>
            <a:ext cx="259228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>
            <a:off x="1043608" y="3573016"/>
            <a:ext cx="259228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V="1">
            <a:off x="755576" y="270892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flipV="1">
            <a:off x="3923928" y="270892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Vývojový diagram: postup 38"/>
          <p:cNvSpPr/>
          <p:nvPr/>
        </p:nvSpPr>
        <p:spPr>
          <a:xfrm>
            <a:off x="971600" y="4653136"/>
            <a:ext cx="1080120" cy="108012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ývojový diagram: postup 39"/>
          <p:cNvSpPr/>
          <p:nvPr/>
        </p:nvSpPr>
        <p:spPr>
          <a:xfrm>
            <a:off x="2699792" y="4653136"/>
            <a:ext cx="1224136" cy="108012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ovací čára 41"/>
          <p:cNvCxnSpPr/>
          <p:nvPr/>
        </p:nvCxnSpPr>
        <p:spPr>
          <a:xfrm flipV="1">
            <a:off x="971600" y="436510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flipV="1">
            <a:off x="2051720" y="436510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flipH="1">
            <a:off x="683568" y="465313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flipH="1">
            <a:off x="683568" y="57332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2699792" y="573325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>
            <a:off x="3923928" y="573325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>
            <a:off x="3923928" y="465313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>
            <a:off x="3923928" y="573325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>
            <a:off x="971600" y="4437112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flipV="1">
            <a:off x="755576" y="4653136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4211960" y="4653136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>
            <a:off x="2699792" y="5949280"/>
            <a:ext cx="122413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2051720" y="22048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2051720" y="32849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67" name="TextovéPole 66"/>
          <p:cNvSpPr txBox="1"/>
          <p:nvPr/>
        </p:nvSpPr>
        <p:spPr>
          <a:xfrm rot="16200000">
            <a:off x="442858" y="28776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8" name="TextovéPole 67"/>
          <p:cNvSpPr txBox="1"/>
          <p:nvPr/>
        </p:nvSpPr>
        <p:spPr>
          <a:xfrm rot="16200000">
            <a:off x="3611210" y="28056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1331640" y="41490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30</a:t>
            </a:r>
          </a:p>
        </p:txBody>
      </p:sp>
      <p:sp>
        <p:nvSpPr>
          <p:cNvPr id="70" name="TextovéPole 69"/>
          <p:cNvSpPr txBox="1"/>
          <p:nvPr/>
        </p:nvSpPr>
        <p:spPr>
          <a:xfrm rot="16200000">
            <a:off x="442858" y="49658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30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3059832" y="5661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40</a:t>
            </a:r>
          </a:p>
        </p:txBody>
      </p:sp>
      <p:sp>
        <p:nvSpPr>
          <p:cNvPr id="72" name="TextovéPole 71"/>
          <p:cNvSpPr txBox="1"/>
          <p:nvPr/>
        </p:nvSpPr>
        <p:spPr>
          <a:xfrm rot="16200000">
            <a:off x="3888021" y="50378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311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Arkýř</vt:lpstr>
      <vt:lpstr>     Technické zobrazení a okótování jednoduchého výrobku</vt:lpstr>
      <vt:lpstr>Porovnání prostorového a pravoúhlého zobrazení</vt:lpstr>
      <vt:lpstr>Hotový výkres včetně kót</vt:lpstr>
      <vt:lpstr>Obrysy výrobku</vt:lpstr>
      <vt:lpstr>Pomocné vynášecí čáry</vt:lpstr>
      <vt:lpstr>Kótovací čáry</vt:lpstr>
      <vt:lpstr>Kóty</vt:lpstr>
      <vt:lpstr>Poloha kóty </vt:lpstr>
      <vt:lpstr>Počet kót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technickými materiály</dc:title>
  <dc:creator>PC01</dc:creator>
  <cp:lastModifiedBy>Jan Beiger</cp:lastModifiedBy>
  <cp:revision>41</cp:revision>
  <dcterms:created xsi:type="dcterms:W3CDTF">2011-11-29T16:40:46Z</dcterms:created>
  <dcterms:modified xsi:type="dcterms:W3CDTF">2020-11-23T08:01:38Z</dcterms:modified>
</cp:coreProperties>
</file>