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74D9-11AB-4CF3-8696-644EFA016C53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DC214-1B62-4823-987E-E43AA692F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58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74D9-11AB-4CF3-8696-644EFA016C53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DC214-1B62-4823-987E-E43AA692F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44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74D9-11AB-4CF3-8696-644EFA016C53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DC214-1B62-4823-987E-E43AA692FF40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7636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74D9-11AB-4CF3-8696-644EFA016C53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DC214-1B62-4823-987E-E43AA692F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392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74D9-11AB-4CF3-8696-644EFA016C53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DC214-1B62-4823-987E-E43AA692FF4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262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74D9-11AB-4CF3-8696-644EFA016C53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DC214-1B62-4823-987E-E43AA692F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975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74D9-11AB-4CF3-8696-644EFA016C53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DC214-1B62-4823-987E-E43AA692F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270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74D9-11AB-4CF3-8696-644EFA016C53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DC214-1B62-4823-987E-E43AA692F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211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74D9-11AB-4CF3-8696-644EFA016C53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DC214-1B62-4823-987E-E43AA692F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87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74D9-11AB-4CF3-8696-644EFA016C53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DC214-1B62-4823-987E-E43AA692F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0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74D9-11AB-4CF3-8696-644EFA016C53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DC214-1B62-4823-987E-E43AA692F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635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74D9-11AB-4CF3-8696-644EFA016C53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DC214-1B62-4823-987E-E43AA692F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30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74D9-11AB-4CF3-8696-644EFA016C53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DC214-1B62-4823-987E-E43AA692F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51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74D9-11AB-4CF3-8696-644EFA016C53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DC214-1B62-4823-987E-E43AA692F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219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74D9-11AB-4CF3-8696-644EFA016C53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DC214-1B62-4823-987E-E43AA692F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114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74D9-11AB-4CF3-8696-644EFA016C53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DC214-1B62-4823-987E-E43AA692F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88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074D9-11AB-4CF3-8696-644EFA016C53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9DC214-1B62-4823-987E-E43AA692F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4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022B75-A19F-42EC-AF52-46EAEA32F5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Subject</a:t>
            </a:r>
            <a:r>
              <a:rPr lang="cs-CZ" dirty="0"/>
              <a:t> and </a:t>
            </a:r>
            <a:r>
              <a:rPr lang="cs-CZ" dirty="0" err="1"/>
              <a:t>object</a:t>
            </a:r>
            <a:r>
              <a:rPr lang="cs-CZ" dirty="0"/>
              <a:t> </a:t>
            </a:r>
            <a:r>
              <a:rPr lang="cs-CZ" dirty="0" err="1"/>
              <a:t>pronouns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65AFAB-564C-445B-B2B5-C87A79218F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Osobní zájmena</a:t>
            </a:r>
          </a:p>
        </p:txBody>
      </p:sp>
    </p:spTree>
    <p:extLst>
      <p:ext uri="{BB962C8B-B14F-4D97-AF65-F5344CB8AC3E}">
        <p14:creationId xmlns:p14="http://schemas.microsoft.com/office/powerpoint/2010/main" val="220263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395769-BEA5-44B6-8CEB-DB566D319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Subject</a:t>
            </a:r>
            <a:r>
              <a:rPr lang="cs-CZ" dirty="0"/>
              <a:t> (podmět)	 		</a:t>
            </a:r>
            <a:r>
              <a:rPr lang="cs-CZ" dirty="0" err="1"/>
              <a:t>Object</a:t>
            </a:r>
            <a:r>
              <a:rPr lang="cs-CZ" dirty="0"/>
              <a:t> (předmět)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948B6C7-ECE8-4169-A5E9-BD42B5C35D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highlight>
                  <a:srgbClr val="FFFF00"/>
                </a:highlight>
              </a:rPr>
              <a:t>I</a:t>
            </a:r>
            <a:r>
              <a:rPr lang="cs-CZ" dirty="0"/>
              <a:t> </a:t>
            </a:r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/>
              <a:t>standing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</a:t>
            </a:r>
            <a:r>
              <a:rPr lang="cs-CZ" dirty="0" err="1"/>
              <a:t>here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>
                <a:highlight>
                  <a:srgbClr val="FFFF00"/>
                </a:highlight>
              </a:rPr>
              <a:t>Já</a:t>
            </a:r>
            <a:r>
              <a:rPr lang="cs-CZ" dirty="0"/>
              <a:t> stojím přímo tady.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 err="1">
                <a:highlight>
                  <a:srgbClr val="FFFF00"/>
                </a:highlight>
              </a:rPr>
              <a:t>We</a:t>
            </a:r>
            <a:r>
              <a:rPr lang="cs-CZ" dirty="0"/>
              <a:t> are </a:t>
            </a:r>
            <a:r>
              <a:rPr lang="cs-CZ" dirty="0" err="1"/>
              <a:t>writing</a:t>
            </a:r>
            <a:r>
              <a:rPr lang="cs-CZ" dirty="0"/>
              <a:t> a </a:t>
            </a:r>
            <a:r>
              <a:rPr lang="cs-CZ" dirty="0" err="1"/>
              <a:t>letter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 err="1">
                <a:highlight>
                  <a:srgbClr val="FFFF00"/>
                </a:highlight>
              </a:rPr>
              <a:t>They</a:t>
            </a:r>
            <a:r>
              <a:rPr lang="cs-CZ" dirty="0"/>
              <a:t> </a:t>
            </a:r>
            <a:r>
              <a:rPr lang="cs-CZ" dirty="0" err="1"/>
              <a:t>get</a:t>
            </a:r>
            <a:r>
              <a:rPr lang="cs-CZ" dirty="0"/>
              <a:t> </a:t>
            </a:r>
            <a:r>
              <a:rPr lang="cs-CZ" dirty="0" err="1"/>
              <a:t>dressed</a:t>
            </a:r>
            <a:r>
              <a:rPr lang="cs-CZ" dirty="0"/>
              <a:t> </a:t>
            </a:r>
            <a:r>
              <a:rPr lang="cs-CZ" dirty="0" err="1"/>
              <a:t>every</a:t>
            </a:r>
            <a:r>
              <a:rPr lang="cs-CZ" dirty="0"/>
              <a:t> </a:t>
            </a:r>
            <a:r>
              <a:rPr lang="cs-CZ" dirty="0" err="1"/>
              <a:t>day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7 o‘ </a:t>
            </a:r>
            <a:r>
              <a:rPr lang="cs-CZ" dirty="0" err="1"/>
              <a:t>clock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>
                <a:highlight>
                  <a:srgbClr val="FFFF00"/>
                </a:highlight>
              </a:rPr>
              <a:t>He</a:t>
            </a:r>
            <a:r>
              <a:rPr lang="cs-CZ" dirty="0"/>
              <a:t> </a:t>
            </a:r>
            <a:r>
              <a:rPr lang="cs-CZ" dirty="0" err="1"/>
              <a:t>plays</a:t>
            </a:r>
            <a:r>
              <a:rPr lang="cs-CZ" dirty="0"/>
              <a:t> PC </a:t>
            </a:r>
            <a:r>
              <a:rPr lang="cs-CZ" dirty="0" err="1"/>
              <a:t>games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/>
              <a:t>„POMŮCKA“: STOJÍ NA ZAČÁTKU VĚTY (PODMĚT)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2912346-7A1A-473B-A0E9-CDE2138F42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535838"/>
            <a:ext cx="6424696" cy="5064818"/>
          </a:xfrm>
        </p:spPr>
        <p:txBody>
          <a:bodyPr>
            <a:normAutofit fontScale="85000" lnSpcReduction="20000"/>
          </a:bodyPr>
          <a:lstStyle/>
          <a:p>
            <a:r>
              <a:rPr lang="cs-CZ" sz="3200" dirty="0" err="1">
                <a:solidFill>
                  <a:srgbClr val="FF0000"/>
                </a:solidFill>
              </a:rPr>
              <a:t>Can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 err="1">
                <a:solidFill>
                  <a:srgbClr val="FF0000"/>
                </a:solidFill>
              </a:rPr>
              <a:t>you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 err="1">
                <a:solidFill>
                  <a:srgbClr val="FF0000"/>
                </a:solidFill>
              </a:rPr>
              <a:t>see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 err="1">
                <a:solidFill>
                  <a:srgbClr val="FF0000"/>
                </a:solidFill>
                <a:highlight>
                  <a:srgbClr val="FFFF00"/>
                </a:highlight>
              </a:rPr>
              <a:t>me</a:t>
            </a:r>
            <a:r>
              <a:rPr lang="cs-CZ" sz="3200" dirty="0">
                <a:solidFill>
                  <a:srgbClr val="FF0000"/>
                </a:solidFill>
              </a:rPr>
              <a:t>? </a:t>
            </a:r>
          </a:p>
          <a:p>
            <a:endParaRPr lang="cs-CZ" sz="3200" dirty="0">
              <a:solidFill>
                <a:srgbClr val="FF0000"/>
              </a:solidFill>
            </a:endParaRPr>
          </a:p>
          <a:p>
            <a:r>
              <a:rPr lang="cs-CZ" sz="3200" dirty="0">
                <a:solidFill>
                  <a:srgbClr val="FF0000"/>
                </a:solidFill>
              </a:rPr>
              <a:t>Vidíš </a:t>
            </a:r>
            <a:r>
              <a:rPr lang="cs-CZ" sz="3200" dirty="0">
                <a:solidFill>
                  <a:srgbClr val="FF0000"/>
                </a:solidFill>
                <a:highlight>
                  <a:srgbClr val="FFFF00"/>
                </a:highlight>
              </a:rPr>
              <a:t>mě</a:t>
            </a:r>
            <a:r>
              <a:rPr lang="cs-CZ" sz="3200" dirty="0">
                <a:solidFill>
                  <a:srgbClr val="FF0000"/>
                </a:solidFill>
              </a:rPr>
              <a:t>?</a:t>
            </a:r>
          </a:p>
          <a:p>
            <a:r>
              <a:rPr lang="cs-CZ" sz="3200" dirty="0">
                <a:solidFill>
                  <a:srgbClr val="FF0000"/>
                </a:solidFill>
              </a:rPr>
              <a:t>=&gt; v češtině může odpovídat </a:t>
            </a:r>
          </a:p>
          <a:p>
            <a:pPr marL="0" indent="0">
              <a:buNone/>
            </a:pPr>
            <a:r>
              <a:rPr lang="cs-CZ" sz="3200" dirty="0">
                <a:solidFill>
                  <a:srgbClr val="FF0000"/>
                </a:solidFill>
              </a:rPr>
              <a:t>2., 3., 4., 6. a 7. pádu</a:t>
            </a:r>
          </a:p>
          <a:p>
            <a:endParaRPr lang="cs-CZ" dirty="0"/>
          </a:p>
          <a:p>
            <a:r>
              <a:rPr lang="cs-CZ" dirty="0" err="1"/>
              <a:t>Without</a:t>
            </a:r>
            <a:r>
              <a:rPr lang="cs-CZ" dirty="0"/>
              <a:t> </a:t>
            </a:r>
            <a:r>
              <a:rPr lang="cs-CZ" dirty="0" err="1">
                <a:highlight>
                  <a:srgbClr val="FFFF00"/>
                </a:highlight>
              </a:rPr>
              <a:t>me</a:t>
            </a:r>
            <a:r>
              <a:rPr lang="cs-CZ" dirty="0"/>
              <a:t>(beze </a:t>
            </a:r>
            <a:r>
              <a:rPr lang="cs-CZ" dirty="0">
                <a:highlight>
                  <a:srgbClr val="FFFF00"/>
                </a:highlight>
              </a:rPr>
              <a:t>mě</a:t>
            </a:r>
            <a:r>
              <a:rPr lang="cs-CZ" dirty="0"/>
              <a:t>) – bez koho čeho</a:t>
            </a:r>
          </a:p>
          <a:p>
            <a:r>
              <a:rPr lang="cs-CZ" dirty="0"/>
              <a:t>I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>
                <a:highlight>
                  <a:srgbClr val="FFFF00"/>
                </a:highlight>
              </a:rPr>
              <a:t>you</a:t>
            </a:r>
            <a:r>
              <a:rPr lang="cs-CZ" dirty="0"/>
              <a:t>. (vidím tě) – </a:t>
            </a:r>
            <a:r>
              <a:rPr lang="cs-CZ" dirty="0" err="1"/>
              <a:t>koho,co</a:t>
            </a:r>
            <a:endParaRPr lang="cs-CZ" dirty="0"/>
          </a:p>
          <a:p>
            <a:r>
              <a:rPr lang="cs-CZ" dirty="0" err="1"/>
              <a:t>They</a:t>
            </a:r>
            <a:r>
              <a:rPr lang="cs-CZ" dirty="0"/>
              <a:t> talk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>
                <a:highlight>
                  <a:srgbClr val="FFFF00"/>
                </a:highlight>
              </a:rPr>
              <a:t>you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(mluví o </a:t>
            </a:r>
            <a:r>
              <a:rPr lang="cs-CZ" dirty="0">
                <a:highlight>
                  <a:srgbClr val="FFFF00"/>
                </a:highlight>
              </a:rPr>
              <a:t>tobě</a:t>
            </a:r>
            <a:r>
              <a:rPr lang="cs-CZ" dirty="0"/>
              <a:t> pořád) – o kom, o čem</a:t>
            </a:r>
          </a:p>
          <a:p>
            <a:r>
              <a:rPr lang="cs-CZ" dirty="0"/>
              <a:t>Are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coming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>
                <a:highlight>
                  <a:srgbClr val="FFFF00"/>
                </a:highlight>
              </a:rPr>
              <a:t>me</a:t>
            </a:r>
            <a:r>
              <a:rPr lang="cs-CZ" dirty="0"/>
              <a:t>? (jdeš se </a:t>
            </a:r>
            <a:r>
              <a:rPr lang="cs-CZ" dirty="0">
                <a:highlight>
                  <a:srgbClr val="FFFF00"/>
                </a:highlight>
              </a:rPr>
              <a:t>mnou</a:t>
            </a:r>
            <a:r>
              <a:rPr lang="cs-CZ" dirty="0"/>
              <a:t>? ) – s kým, čím</a:t>
            </a:r>
          </a:p>
          <a:p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>
                <a:highlight>
                  <a:srgbClr val="FFFF00"/>
                </a:highlight>
              </a:rPr>
              <a:t>us</a:t>
            </a:r>
            <a:r>
              <a:rPr lang="cs-CZ" dirty="0"/>
              <a:t>. Oni vidí </a:t>
            </a:r>
            <a:r>
              <a:rPr lang="cs-CZ" dirty="0">
                <a:highlight>
                  <a:srgbClr val="FFFF00"/>
                </a:highlight>
              </a:rPr>
              <a:t>nás</a:t>
            </a:r>
            <a:r>
              <a:rPr lang="cs-CZ" dirty="0"/>
              <a:t>.</a:t>
            </a:r>
          </a:p>
          <a:p>
            <a:r>
              <a:rPr lang="cs-CZ" dirty="0"/>
              <a:t>Do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need</a:t>
            </a:r>
            <a:r>
              <a:rPr lang="cs-CZ" dirty="0"/>
              <a:t> </a:t>
            </a:r>
            <a:r>
              <a:rPr lang="cs-CZ" dirty="0" err="1">
                <a:highlight>
                  <a:srgbClr val="FFFF00"/>
                </a:highlight>
              </a:rPr>
              <a:t>them</a:t>
            </a:r>
            <a:r>
              <a:rPr lang="cs-CZ" dirty="0"/>
              <a:t>? – potřebujeme </a:t>
            </a:r>
            <a:r>
              <a:rPr lang="cs-CZ" dirty="0">
                <a:highlight>
                  <a:srgbClr val="FFFF00"/>
                </a:highlight>
              </a:rPr>
              <a:t>je</a:t>
            </a:r>
            <a:r>
              <a:rPr lang="cs-CZ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9474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11CB30CA-15CA-42C5-83FC-7AC3B1C0C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191" y="120583"/>
            <a:ext cx="9607661" cy="1056319"/>
          </a:xfrm>
        </p:spPr>
        <p:txBody>
          <a:bodyPr/>
          <a:lstStyle/>
          <a:p>
            <a:r>
              <a:rPr lang="cs-CZ" dirty="0"/>
              <a:t>Opište si do sešitu</a:t>
            </a:r>
          </a:p>
        </p:txBody>
      </p:sp>
      <p:sp>
        <p:nvSpPr>
          <p:cNvPr id="10" name="Zástupný symbol pro text 9">
            <a:extLst>
              <a:ext uri="{FF2B5EF4-FFF2-40B4-BE49-F238E27FC236}">
                <a16:creationId xmlns:a16="http://schemas.microsoft.com/office/drawing/2014/main" id="{8F205F2A-7C54-4A52-9296-B864F114DF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Subject</a:t>
            </a:r>
            <a:r>
              <a:rPr lang="cs-CZ" dirty="0"/>
              <a:t> </a:t>
            </a:r>
            <a:r>
              <a:rPr lang="cs-CZ" dirty="0" err="1"/>
              <a:t>pronouns</a:t>
            </a:r>
            <a:r>
              <a:rPr lang="cs-CZ" dirty="0"/>
              <a:t>		</a:t>
            </a:r>
          </a:p>
        </p:txBody>
      </p:sp>
      <p:sp>
        <p:nvSpPr>
          <p:cNvPr id="11" name="Zástupný symbol pro obsah 10">
            <a:extLst>
              <a:ext uri="{FF2B5EF4-FFF2-40B4-BE49-F238E27FC236}">
                <a16:creationId xmlns:a16="http://schemas.microsoft.com/office/drawing/2014/main" id="{D4AFDDD1-4812-4929-9F00-FCA968DA6CA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/>
              <a:t>I</a:t>
            </a:r>
          </a:p>
          <a:p>
            <a:pPr marL="514350" indent="-514350">
              <a:buAutoNum type="arabicPeriod"/>
            </a:pPr>
            <a:r>
              <a:rPr lang="cs-CZ" dirty="0" err="1"/>
              <a:t>You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He</a:t>
            </a:r>
          </a:p>
          <a:p>
            <a:pPr marL="0" indent="0">
              <a:buNone/>
            </a:pPr>
            <a:r>
              <a:rPr lang="cs-CZ" dirty="0"/>
              <a:t>           </a:t>
            </a:r>
            <a:r>
              <a:rPr lang="cs-CZ" dirty="0" err="1"/>
              <a:t>She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      </a:t>
            </a:r>
            <a:r>
              <a:rPr lang="cs-CZ" dirty="0" err="1"/>
              <a:t>It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 err="1"/>
              <a:t>We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 err="1"/>
              <a:t>You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 err="1"/>
              <a:t>They</a:t>
            </a:r>
            <a:endParaRPr lang="cs-CZ" dirty="0"/>
          </a:p>
        </p:txBody>
      </p:sp>
      <p:sp>
        <p:nvSpPr>
          <p:cNvPr id="12" name="Zástupný symbol pro text 11">
            <a:extLst>
              <a:ext uri="{FF2B5EF4-FFF2-40B4-BE49-F238E27FC236}">
                <a16:creationId xmlns:a16="http://schemas.microsoft.com/office/drawing/2014/main" id="{466F3C66-8AB4-4D71-94E6-6795B56ADD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/>
              <a:t>Object</a:t>
            </a:r>
            <a:r>
              <a:rPr lang="cs-CZ" dirty="0"/>
              <a:t> </a:t>
            </a:r>
            <a:r>
              <a:rPr lang="cs-CZ" dirty="0" err="1"/>
              <a:t>pronouns</a:t>
            </a:r>
            <a:endParaRPr lang="cs-CZ" dirty="0"/>
          </a:p>
        </p:txBody>
      </p:sp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1B71F6D2-1E6C-4F32-9E6F-A5E9D0FF393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cs-CZ" dirty="0" err="1">
                <a:solidFill>
                  <a:srgbClr val="FF0000"/>
                </a:solidFill>
              </a:rPr>
              <a:t>Me</a:t>
            </a:r>
            <a:r>
              <a:rPr lang="cs-CZ" dirty="0">
                <a:solidFill>
                  <a:srgbClr val="FF0000"/>
                </a:solidFill>
              </a:rPr>
              <a:t>    (mě, mnou, mně, )</a:t>
            </a:r>
          </a:p>
          <a:p>
            <a:pPr marL="514350" indent="-514350">
              <a:buAutoNum type="arabicPeriod"/>
            </a:pPr>
            <a:r>
              <a:rPr lang="cs-CZ" dirty="0" err="1"/>
              <a:t>You</a:t>
            </a:r>
            <a:r>
              <a:rPr lang="cs-CZ" dirty="0"/>
              <a:t> (tebe, tobě, tebou…)</a:t>
            </a:r>
          </a:p>
          <a:p>
            <a:pPr marL="514350" indent="-514350">
              <a:buAutoNum type="arabicPeriod"/>
            </a:pPr>
            <a:r>
              <a:rPr lang="cs-CZ" dirty="0" err="1">
                <a:solidFill>
                  <a:srgbClr val="FF0000"/>
                </a:solidFill>
              </a:rPr>
              <a:t>Him</a:t>
            </a:r>
            <a:r>
              <a:rPr lang="cs-CZ" dirty="0">
                <a:solidFill>
                  <a:srgbClr val="FF0000"/>
                </a:solidFill>
              </a:rPr>
              <a:t>  (jeho, ním, něm, …)</a:t>
            </a:r>
          </a:p>
          <a:p>
            <a:pPr marL="0" indent="0">
              <a:buNone/>
            </a:pPr>
            <a:r>
              <a:rPr lang="cs-CZ" dirty="0"/>
              <a:t>           </a:t>
            </a:r>
            <a:r>
              <a:rPr lang="cs-CZ" dirty="0">
                <a:solidFill>
                  <a:srgbClr val="FF0000"/>
                </a:solidFill>
              </a:rPr>
              <a:t>Her (ji, ní, ní)</a:t>
            </a:r>
          </a:p>
          <a:p>
            <a:pPr marL="0" indent="0">
              <a:buNone/>
            </a:pPr>
            <a:r>
              <a:rPr lang="cs-CZ" dirty="0"/>
              <a:t>           </a:t>
            </a:r>
            <a:r>
              <a:rPr lang="cs-CZ" dirty="0" err="1"/>
              <a:t>It</a:t>
            </a:r>
            <a:r>
              <a:rPr lang="cs-CZ" dirty="0"/>
              <a:t>  (tom, tím, ….)</a:t>
            </a:r>
          </a:p>
          <a:p>
            <a:pPr marL="514350" indent="-514350">
              <a:buAutoNum type="arabicPeriod"/>
            </a:pPr>
            <a:r>
              <a:rPr lang="cs-CZ" dirty="0" err="1">
                <a:solidFill>
                  <a:srgbClr val="FF0000"/>
                </a:solidFill>
              </a:rPr>
              <a:t>Us</a:t>
            </a:r>
            <a:r>
              <a:rPr lang="cs-CZ" dirty="0">
                <a:solidFill>
                  <a:srgbClr val="FF0000"/>
                </a:solidFill>
              </a:rPr>
              <a:t> (nás, námi….)</a:t>
            </a:r>
          </a:p>
          <a:p>
            <a:pPr marL="514350" indent="-514350">
              <a:buAutoNum type="arabicPeriod"/>
            </a:pPr>
            <a:r>
              <a:rPr lang="cs-CZ" dirty="0" err="1"/>
              <a:t>You</a:t>
            </a:r>
            <a:r>
              <a:rPr lang="cs-CZ" dirty="0"/>
              <a:t> (vás, vámi, </a:t>
            </a:r>
          </a:p>
          <a:p>
            <a:pPr marL="514350" indent="-514350">
              <a:buAutoNum type="arabicPeriod"/>
            </a:pPr>
            <a:r>
              <a:rPr lang="cs-CZ" dirty="0" err="1">
                <a:solidFill>
                  <a:srgbClr val="FF0000"/>
                </a:solidFill>
              </a:rPr>
              <a:t>Them</a:t>
            </a:r>
            <a:r>
              <a:rPr lang="cs-CZ" dirty="0"/>
              <a:t>  (je, nich, nim)</a:t>
            </a:r>
          </a:p>
        </p:txBody>
      </p:sp>
    </p:spTree>
    <p:extLst>
      <p:ext uri="{BB962C8B-B14F-4D97-AF65-F5344CB8AC3E}">
        <p14:creationId xmlns:p14="http://schemas.microsoft.com/office/powerpoint/2010/main" val="2950003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6901F6-DCDF-4B6B-97B9-6927559F9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Usage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958E1A6-3B32-4906-92EC-032DB02F2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1: We use them for the </a:t>
            </a:r>
            <a:r>
              <a:rPr lang="en-US" b="1" dirty="0">
                <a:highlight>
                  <a:srgbClr val="00FF00"/>
                </a:highlight>
              </a:rPr>
              <a:t>object</a:t>
            </a:r>
            <a:r>
              <a:rPr lang="en-US" b="1" dirty="0"/>
              <a:t> of a verb.</a:t>
            </a:r>
            <a:r>
              <a:rPr lang="cs-CZ" b="1" dirty="0"/>
              <a:t> PŘEDMĚT SLOVESA</a:t>
            </a:r>
          </a:p>
          <a:p>
            <a:endParaRPr lang="cs-CZ" b="1" dirty="0"/>
          </a:p>
          <a:p>
            <a:r>
              <a:rPr lang="en-US" dirty="0"/>
              <a:t>John knows me.</a:t>
            </a:r>
          </a:p>
          <a:p>
            <a:r>
              <a:rPr lang="en-US" dirty="0"/>
              <a:t>Amanda kissed you.</a:t>
            </a:r>
          </a:p>
          <a:p>
            <a:r>
              <a:rPr lang="en-US" dirty="0"/>
              <a:t>The dog licked him.</a:t>
            </a:r>
          </a:p>
          <a:p>
            <a:r>
              <a:rPr lang="en-US" dirty="0"/>
              <a:t>David hugged her.</a:t>
            </a:r>
          </a:p>
          <a:p>
            <a:r>
              <a:rPr lang="en-US" dirty="0"/>
              <a:t>The teacher dropped it.</a:t>
            </a:r>
          </a:p>
          <a:p>
            <a:r>
              <a:rPr lang="en-US" dirty="0"/>
              <a:t>The children love us.</a:t>
            </a:r>
          </a:p>
          <a:p>
            <a:r>
              <a:rPr lang="en-US" dirty="0"/>
              <a:t>Luke helped them.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160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66D15229-5389-4DBA-AAEC-735D12DED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Usage</a:t>
            </a:r>
            <a:endParaRPr lang="cs-CZ" dirty="0"/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1CE84057-0673-4EE9-8837-D83C302193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prepositions</a:t>
            </a:r>
            <a:endParaRPr lang="cs-CZ" dirty="0"/>
          </a:p>
        </p:txBody>
      </p:sp>
      <p:sp>
        <p:nvSpPr>
          <p:cNvPr id="9" name="Zástupný symbol pro obsah 8">
            <a:extLst>
              <a:ext uri="{FF2B5EF4-FFF2-40B4-BE49-F238E27FC236}">
                <a16:creationId xmlns:a16="http://schemas.microsoft.com/office/drawing/2014/main" id="{E93426A6-D665-401D-81E7-3556770EE14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It's important </a:t>
            </a:r>
            <a:r>
              <a:rPr lang="en-US" dirty="0">
                <a:solidFill>
                  <a:srgbClr val="FF0000"/>
                </a:solidFill>
                <a:highlight>
                  <a:srgbClr val="00FF00"/>
                </a:highlight>
              </a:rPr>
              <a:t>to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me</a:t>
            </a:r>
            <a:r>
              <a:rPr lang="en-US" dirty="0"/>
              <a:t>.</a:t>
            </a:r>
          </a:p>
          <a:p>
            <a:r>
              <a:rPr lang="en-US" dirty="0"/>
              <a:t>Can the children come </a:t>
            </a:r>
            <a:r>
              <a:rPr lang="en-US" dirty="0">
                <a:highlight>
                  <a:srgbClr val="00FF00"/>
                </a:highlight>
              </a:rPr>
              <a:t>with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you</a:t>
            </a:r>
            <a:r>
              <a:rPr lang="en-US" dirty="0"/>
              <a:t>?</a:t>
            </a:r>
          </a:p>
          <a:p>
            <a:r>
              <a:rPr lang="en-US" dirty="0"/>
              <a:t>Look </a:t>
            </a:r>
            <a:r>
              <a:rPr lang="en-US" dirty="0">
                <a:highlight>
                  <a:srgbClr val="00FF00"/>
                </a:highlight>
              </a:rPr>
              <a:t>at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her</a:t>
            </a:r>
            <a:r>
              <a:rPr lang="en-US" dirty="0"/>
              <a:t>!</a:t>
            </a:r>
          </a:p>
          <a:p>
            <a:r>
              <a:rPr lang="en-US" dirty="0"/>
              <a:t>The chocolate is </a:t>
            </a:r>
            <a:r>
              <a:rPr lang="en-US" dirty="0">
                <a:highlight>
                  <a:srgbClr val="00FF00"/>
                </a:highlight>
              </a:rPr>
              <a:t>for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him</a:t>
            </a:r>
            <a:r>
              <a:rPr lang="en-US" dirty="0"/>
              <a:t>.</a:t>
            </a:r>
          </a:p>
          <a:p>
            <a:r>
              <a:rPr lang="en-US" dirty="0"/>
              <a:t>David is looking forward </a:t>
            </a:r>
            <a:r>
              <a:rPr lang="en-US" dirty="0">
                <a:highlight>
                  <a:srgbClr val="00FF00"/>
                </a:highlight>
              </a:rPr>
              <a:t>to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it</a:t>
            </a:r>
            <a:r>
              <a:rPr lang="en-US" dirty="0"/>
              <a:t>.</a:t>
            </a:r>
          </a:p>
          <a:p>
            <a:r>
              <a:rPr lang="en-US" dirty="0"/>
              <a:t>Keep up </a:t>
            </a:r>
            <a:r>
              <a:rPr lang="en-US" dirty="0">
                <a:highlight>
                  <a:srgbClr val="00FF00"/>
                </a:highlight>
              </a:rPr>
              <a:t>with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us</a:t>
            </a:r>
            <a:r>
              <a:rPr lang="en-US" dirty="0"/>
              <a:t>!</a:t>
            </a:r>
          </a:p>
          <a:p>
            <a:r>
              <a:rPr lang="en-US" dirty="0"/>
              <a:t>Lucy works </a:t>
            </a:r>
            <a:r>
              <a:rPr lang="en-US" dirty="0">
                <a:highlight>
                  <a:srgbClr val="00FF00"/>
                </a:highlight>
              </a:rPr>
              <a:t>for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them</a:t>
            </a:r>
            <a:r>
              <a:rPr lang="en-US" dirty="0"/>
              <a:t>.</a:t>
            </a:r>
          </a:p>
          <a:p>
            <a:endParaRPr lang="cs-CZ" dirty="0"/>
          </a:p>
        </p:txBody>
      </p:sp>
      <p:sp>
        <p:nvSpPr>
          <p:cNvPr id="12" name="Zástupný symbol pro text 11">
            <a:extLst>
              <a:ext uri="{FF2B5EF4-FFF2-40B4-BE49-F238E27FC236}">
                <a16:creationId xmlns:a16="http://schemas.microsoft.com/office/drawing/2014/main" id="{CF7ADA1F-BFCE-4B83-A118-90D01D1B36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verb BE</a:t>
            </a:r>
          </a:p>
        </p:txBody>
      </p:sp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804F67CD-AEBB-4F5A-B28F-E8488D36A23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Who's there? It's me!</a:t>
            </a:r>
          </a:p>
          <a:p>
            <a:r>
              <a:rPr lang="en-US" dirty="0"/>
              <a:t>It's you.</a:t>
            </a:r>
          </a:p>
          <a:p>
            <a:r>
              <a:rPr lang="en-US" dirty="0"/>
              <a:t>This is her.</a:t>
            </a:r>
          </a:p>
          <a:p>
            <a:r>
              <a:rPr lang="en-US" dirty="0"/>
              <a:t>It was him!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39605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</TotalTime>
  <Words>355</Words>
  <Application>Microsoft Office PowerPoint</Application>
  <PresentationFormat>Širokoúhlá obrazovka</PresentationFormat>
  <Paragraphs>70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Fazeta</vt:lpstr>
      <vt:lpstr>Subject and object pronouns</vt:lpstr>
      <vt:lpstr>Subject (podmět)    Object (předmět)</vt:lpstr>
      <vt:lpstr>Opište si do sešitu</vt:lpstr>
      <vt:lpstr>Usage</vt:lpstr>
      <vt:lpstr>Usage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and object pronouns</dc:title>
  <dc:creator>Anna Boková</dc:creator>
  <cp:lastModifiedBy>Anna Boková</cp:lastModifiedBy>
  <cp:revision>4</cp:revision>
  <dcterms:created xsi:type="dcterms:W3CDTF">2021-01-28T10:14:18Z</dcterms:created>
  <dcterms:modified xsi:type="dcterms:W3CDTF">2021-01-28T11:24:35Z</dcterms:modified>
</cp:coreProperties>
</file>