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9" r:id="rId5"/>
    <p:sldId id="261" r:id="rId6"/>
    <p:sldId id="262" r:id="rId7"/>
    <p:sldId id="260" r:id="rId8"/>
    <p:sldId id="258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51" d="100"/>
          <a:sy n="51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A94E-446E-4327-A852-ADCAFC311206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C2B8-7CA8-40AD-B964-E10DF434F5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3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A94E-446E-4327-A852-ADCAFC311206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C2B8-7CA8-40AD-B964-E10DF434F5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5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A94E-446E-4327-A852-ADCAFC311206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C2B8-7CA8-40AD-B964-E10DF434F5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2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A94E-446E-4327-A852-ADCAFC311206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C2B8-7CA8-40AD-B964-E10DF434F5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70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A94E-446E-4327-A852-ADCAFC311206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C2B8-7CA8-40AD-B964-E10DF434F5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25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A94E-446E-4327-A852-ADCAFC311206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C2B8-7CA8-40AD-B964-E10DF434F5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90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A94E-446E-4327-A852-ADCAFC311206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C2B8-7CA8-40AD-B964-E10DF434F5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57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A94E-446E-4327-A852-ADCAFC311206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C2B8-7CA8-40AD-B964-E10DF434F5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1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A94E-446E-4327-A852-ADCAFC311206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C2B8-7CA8-40AD-B964-E10DF434F5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28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A94E-446E-4327-A852-ADCAFC311206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C2B8-7CA8-40AD-B964-E10DF434F5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6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A94E-446E-4327-A852-ADCAFC311206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C2B8-7CA8-40AD-B964-E10DF434F5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81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DA94E-446E-4327-A852-ADCAFC311206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BC2B8-7CA8-40AD-B964-E10DF434F5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2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5950" y="76517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200" b="1"/>
              <a:t>Viry</a:t>
            </a:r>
            <a:br>
              <a:rPr lang="cs-CZ" sz="3200" b="1"/>
            </a:br>
            <a:r>
              <a:rPr lang="cs-CZ" sz="3200" b="1"/>
              <a:t>VY_52_INOVACE_PR.6.5-8</a:t>
            </a:r>
            <a:br>
              <a:rPr lang="cs-CZ" sz="3200" dirty="0"/>
            </a:br>
            <a:endParaRPr lang="cs-CZ" sz="3200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373688"/>
            <a:ext cx="57150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1"/>
          <p:cNvSpPr>
            <a:spLocks noChangeArrowheads="1"/>
          </p:cNvSpPr>
          <p:nvPr/>
        </p:nvSpPr>
        <p:spPr bwMode="auto">
          <a:xfrm>
            <a:off x="971550" y="2636838"/>
            <a:ext cx="7416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0"/>
            <a:r>
              <a:rPr lang="cs-CZ" b="1" dirty="0"/>
              <a:t>VYPRACOVALA:</a:t>
            </a:r>
            <a:r>
              <a:rPr lang="cs-CZ" dirty="0"/>
              <a:t> Mgr. Jana Víchová</a:t>
            </a:r>
          </a:p>
          <a:p>
            <a:pPr hangingPunct="0"/>
            <a:r>
              <a:rPr lang="cs-CZ" b="1" dirty="0"/>
              <a:t>DATUM:</a:t>
            </a:r>
            <a:r>
              <a:rPr lang="cs-CZ" dirty="0"/>
              <a:t> září 2011</a:t>
            </a:r>
          </a:p>
          <a:p>
            <a:pPr hangingPunct="0"/>
            <a:r>
              <a:rPr lang="cs-CZ" b="1" dirty="0"/>
              <a:t>URČENO PRO:</a:t>
            </a:r>
            <a:r>
              <a:rPr lang="cs-CZ" dirty="0"/>
              <a:t> 6. </a:t>
            </a:r>
            <a:r>
              <a:rPr lang="cs-CZ"/>
              <a:t>ročník</a:t>
            </a:r>
            <a:endParaRPr lang="cs-CZ" dirty="0"/>
          </a:p>
          <a:p>
            <a:pPr hangingPunct="0"/>
            <a:r>
              <a:rPr lang="cs-CZ" b="1" dirty="0"/>
              <a:t>VZDĚLÁVACÍ OBLAST: </a:t>
            </a:r>
            <a:r>
              <a:rPr lang="cs-CZ" dirty="0"/>
              <a:t>Člověk a příroda - Přírodopis</a:t>
            </a:r>
          </a:p>
          <a:p>
            <a:pPr hangingPunct="0"/>
            <a:r>
              <a:rPr lang="cs-CZ" b="1" dirty="0"/>
              <a:t>KLÍČOVÁ SLOVA:</a:t>
            </a:r>
            <a:r>
              <a:rPr lang="cs-CZ" dirty="0"/>
              <a:t> nebuněčný organismus, stavba, onemocnění, prevence, význam</a:t>
            </a:r>
          </a:p>
          <a:p>
            <a:r>
              <a:rPr lang="cs-CZ" b="1" dirty="0"/>
              <a:t>ANOTACE:</a:t>
            </a:r>
            <a:r>
              <a:rPr lang="cs-CZ" dirty="0"/>
              <a:t> Prezentace je určena k výkladu nového učiva. Ve vyučovací hodině se dá využít taktéž k opakování, k rozlišování jednotlivých druhů hub.</a:t>
            </a:r>
          </a:p>
        </p:txBody>
      </p:sp>
    </p:spTree>
    <p:extLst>
      <p:ext uri="{BB962C8B-B14F-4D97-AF65-F5344CB8AC3E}">
        <p14:creationId xmlns:p14="http://schemas.microsoft.com/office/powerpoint/2010/main" val="118937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62412" y="-99392"/>
            <a:ext cx="885698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Viry</a:t>
            </a:r>
            <a:endParaRPr lang="cs-CZ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3123" y="2204864"/>
            <a:ext cx="83344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200" b="1" dirty="0"/>
              <a:t>jsou velmi </a:t>
            </a:r>
            <a:r>
              <a:rPr lang="cs-CZ" sz="3200" b="1" u="sng" dirty="0">
                <a:solidFill>
                  <a:srgbClr val="C00000"/>
                </a:solidFill>
              </a:rPr>
              <a:t>malé útvary</a:t>
            </a:r>
            <a:r>
              <a:rPr lang="cs-CZ" sz="3200" b="1" dirty="0"/>
              <a:t>, pozorované pouze</a:t>
            </a:r>
          </a:p>
          <a:p>
            <a:r>
              <a:rPr lang="cs-CZ" sz="3200" b="1" dirty="0"/>
              <a:t>     elektronovým mikroskopem</a:t>
            </a:r>
          </a:p>
          <a:p>
            <a:pPr marL="457200" indent="-457200">
              <a:buFontTx/>
              <a:buChar char="-"/>
            </a:pPr>
            <a:r>
              <a:rPr lang="cs-CZ" sz="3200" b="1" dirty="0"/>
              <a:t>jsou </a:t>
            </a:r>
            <a:r>
              <a:rPr lang="cs-CZ" sz="3200" b="1" u="sng" dirty="0">
                <a:solidFill>
                  <a:srgbClr val="C00000"/>
                </a:solidFill>
              </a:rPr>
              <a:t>nebuněčné</a:t>
            </a:r>
            <a:r>
              <a:rPr lang="cs-CZ" sz="3200" b="1" dirty="0"/>
              <a:t> organismy.</a:t>
            </a:r>
          </a:p>
          <a:p>
            <a:pPr marL="457200" indent="-457200">
              <a:buFontTx/>
              <a:buChar char="-"/>
            </a:pPr>
            <a:r>
              <a:rPr lang="cs-CZ" sz="3200" b="1" dirty="0"/>
              <a:t>nejsou schopny samostatné existence bez hostitelské buňky</a:t>
            </a:r>
          </a:p>
          <a:p>
            <a:pPr marL="457200" indent="-457200">
              <a:buFontTx/>
              <a:buChar char="-"/>
            </a:pPr>
            <a:r>
              <a:rPr lang="cs-CZ" sz="3200" b="1" dirty="0"/>
              <a:t>Některé viry napadají člověka a mohou </a:t>
            </a:r>
            <a:r>
              <a:rPr lang="cs-CZ" sz="3200" b="1" u="sng" dirty="0">
                <a:solidFill>
                  <a:srgbClr val="FF0000"/>
                </a:solidFill>
              </a:rPr>
              <a:t>způsobovat onemocnění</a:t>
            </a:r>
          </a:p>
          <a:p>
            <a:pPr marL="457200" indent="-457200">
              <a:buFontTx/>
              <a:buChar char="-"/>
            </a:pPr>
            <a:r>
              <a:rPr lang="cs-CZ" sz="3200" b="1" dirty="0"/>
              <a:t>virové onemocnění nelze léčit </a:t>
            </a:r>
            <a:r>
              <a:rPr lang="cs-CZ" sz="3200" b="1" dirty="0">
                <a:solidFill>
                  <a:srgbClr val="FF0000"/>
                </a:solidFill>
              </a:rPr>
              <a:t>antibiotiky</a:t>
            </a:r>
          </a:p>
        </p:txBody>
      </p:sp>
    </p:spTree>
    <p:extLst>
      <p:ext uri="{BB962C8B-B14F-4D97-AF65-F5344CB8AC3E}">
        <p14:creationId xmlns:p14="http://schemas.microsoft.com/office/powerpoint/2010/main" val="152796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0"/>
          <a:stretch/>
        </p:blipFill>
        <p:spPr bwMode="auto">
          <a:xfrm>
            <a:off x="467544" y="476673"/>
            <a:ext cx="1800225" cy="25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3140968"/>
            <a:ext cx="3213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  <a:r>
              <a:rPr lang="cs-CZ" dirty="0">
                <a:solidFill>
                  <a:srgbClr val="FF0000"/>
                </a:solidFill>
              </a:rPr>
              <a:t>. </a:t>
            </a:r>
            <a:r>
              <a:rPr lang="cs-CZ" b="1" dirty="0">
                <a:solidFill>
                  <a:srgbClr val="FF0000"/>
                </a:solidFill>
              </a:rPr>
              <a:t>Hlavička s bičíky </a:t>
            </a:r>
          </a:p>
          <a:p>
            <a:r>
              <a:rPr lang="cs-CZ" dirty="0"/>
              <a:t>(bakteriofág- napadá bakterie)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6"/>
          <a:stretch/>
        </p:blipFill>
        <p:spPr bwMode="auto">
          <a:xfrm>
            <a:off x="3797255" y="476673"/>
            <a:ext cx="4864215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97255" y="5494646"/>
            <a:ext cx="416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2. Kulovitý tvar (</a:t>
            </a:r>
            <a:r>
              <a:rPr lang="cs-CZ" b="1" dirty="0">
                <a:solidFill>
                  <a:srgbClr val="FF0000"/>
                </a:solidFill>
              </a:rPr>
              <a:t>virus oparu</a:t>
            </a:r>
            <a:r>
              <a:rPr lang="cs-CZ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44158"/>
            <a:ext cx="2834455" cy="242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827343" y="5998027"/>
            <a:ext cx="4769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3.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b="1" dirty="0">
                <a:solidFill>
                  <a:srgbClr val="C00000"/>
                </a:solidFill>
              </a:rPr>
              <a:t>Virus  chřipky </a:t>
            </a:r>
            <a:r>
              <a:rPr lang="cs-CZ" dirty="0"/>
              <a:t>pod elektronovým mikroskopem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7544" y="262325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297320" y="475832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942605" y="600901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49618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3937" y="836712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rgbClr val="C00000"/>
                </a:solidFill>
              </a:rPr>
              <a:t>Další charakteristika:</a:t>
            </a:r>
            <a:endParaRPr lang="cs-CZ" b="1" dirty="0">
              <a:solidFill>
                <a:srgbClr val="C00000"/>
              </a:solidFill>
            </a:endParaRPr>
          </a:p>
          <a:p>
            <a:endParaRPr lang="cs-CZ" sz="5400" b="1" dirty="0">
              <a:solidFill>
                <a:srgbClr val="C00000"/>
              </a:solidFill>
            </a:endParaRPr>
          </a:p>
          <a:p>
            <a:r>
              <a:rPr lang="cs-CZ" sz="3200" b="1" dirty="0"/>
              <a:t>- mohou se množit  pouze </a:t>
            </a:r>
            <a:r>
              <a:rPr lang="cs-CZ" sz="3200" b="1" dirty="0">
                <a:solidFill>
                  <a:srgbClr val="FF0000"/>
                </a:solidFill>
              </a:rPr>
              <a:t>v buňce hostitele</a:t>
            </a:r>
          </a:p>
          <a:p>
            <a:r>
              <a:rPr lang="cs-CZ" sz="3200" b="1" dirty="0"/>
              <a:t>   </a:t>
            </a:r>
            <a:r>
              <a:rPr lang="cs-CZ" sz="3200" dirty="0"/>
              <a:t>= jsou to vnitřní parazité buněk</a:t>
            </a:r>
          </a:p>
          <a:p>
            <a:r>
              <a:rPr lang="cs-CZ" sz="3200" b="1" dirty="0"/>
              <a:t>- parazitují na </a:t>
            </a:r>
            <a:r>
              <a:rPr lang="cs-CZ" sz="3200" b="1" dirty="0">
                <a:solidFill>
                  <a:srgbClr val="FF0000"/>
                </a:solidFill>
              </a:rPr>
              <a:t>všech organismech</a:t>
            </a:r>
          </a:p>
          <a:p>
            <a:r>
              <a:rPr lang="cs-CZ" sz="3200" b="1" dirty="0"/>
              <a:t>  </a:t>
            </a:r>
            <a:r>
              <a:rPr lang="cs-CZ" sz="3200" dirty="0"/>
              <a:t> = rostlinné viry, živočišné viry, bakteriofágy,</a:t>
            </a:r>
          </a:p>
          <a:p>
            <a:r>
              <a:rPr lang="cs-CZ" sz="3200" b="1" dirty="0"/>
              <a:t> - parazitují </a:t>
            </a:r>
            <a:r>
              <a:rPr lang="cs-CZ" sz="3200" b="1" dirty="0">
                <a:solidFill>
                  <a:srgbClr val="FF0000"/>
                </a:solidFill>
              </a:rPr>
              <a:t>na člověku</a:t>
            </a:r>
            <a:r>
              <a:rPr lang="cs-CZ" sz="3200" dirty="0"/>
              <a:t> , jsou původci </a:t>
            </a:r>
          </a:p>
          <a:p>
            <a:r>
              <a:rPr lang="cs-CZ" sz="3200" dirty="0"/>
              <a:t>   nakažlivých onemocnění</a:t>
            </a:r>
          </a:p>
        </p:txBody>
      </p:sp>
    </p:spTree>
    <p:extLst>
      <p:ext uri="{BB962C8B-B14F-4D97-AF65-F5344CB8AC3E}">
        <p14:creationId xmlns:p14="http://schemas.microsoft.com/office/powerpoint/2010/main" val="189503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377463"/>
            <a:ext cx="8784976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Příklady</a:t>
            </a:r>
            <a:r>
              <a:rPr lang="cs-CZ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virů </a:t>
            </a:r>
          </a:p>
          <a:p>
            <a:r>
              <a:rPr lang="cs-CZ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jaké onemocnění způsobují ?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31118" y="2330121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200" b="1" dirty="0"/>
              <a:t>zarděnky</a:t>
            </a:r>
          </a:p>
          <a:p>
            <a:r>
              <a:rPr lang="cs-CZ" sz="3200" b="1" dirty="0"/>
              <a:t>spalničky</a:t>
            </a:r>
          </a:p>
          <a:p>
            <a:r>
              <a:rPr lang="cs-CZ" sz="3200" b="1" dirty="0"/>
              <a:t>příušnice </a:t>
            </a:r>
          </a:p>
          <a:p>
            <a:r>
              <a:rPr lang="cs-CZ" sz="3200" b="1" dirty="0"/>
              <a:t>vzteklinu </a:t>
            </a:r>
          </a:p>
          <a:p>
            <a:r>
              <a:rPr lang="cs-CZ" sz="3200" b="1" dirty="0"/>
              <a:t>chřipku</a:t>
            </a:r>
          </a:p>
          <a:p>
            <a:r>
              <a:rPr lang="cs-CZ" sz="3200" b="1" dirty="0"/>
              <a:t>AIDS</a:t>
            </a:r>
            <a:r>
              <a:rPr lang="cs-CZ" sz="3200" dirty="0"/>
              <a:t> (</a:t>
            </a:r>
            <a:r>
              <a:rPr lang="cs-CZ" sz="3200" u="sng" dirty="0"/>
              <a:t>HIV,</a:t>
            </a:r>
            <a:r>
              <a:rPr lang="cs-CZ" sz="2400" dirty="0"/>
              <a:t> syndrom získané imunodeficience</a:t>
            </a:r>
            <a:r>
              <a:rPr lang="cs-CZ" sz="3200" dirty="0"/>
              <a:t>)</a:t>
            </a:r>
            <a:endParaRPr lang="cs-CZ" sz="3200" b="1" dirty="0"/>
          </a:p>
        </p:txBody>
      </p:sp>
      <p:sp>
        <p:nvSpPr>
          <p:cNvPr id="4" name="Obdélník 3"/>
          <p:cNvSpPr/>
          <p:nvPr/>
        </p:nvSpPr>
        <p:spPr>
          <a:xfrm>
            <a:off x="395536" y="2330121"/>
            <a:ext cx="38333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rýmu</a:t>
            </a:r>
          </a:p>
          <a:p>
            <a:r>
              <a:rPr lang="cs-CZ" sz="3200" b="1" dirty="0"/>
              <a:t>infekční žloutenku</a:t>
            </a:r>
          </a:p>
          <a:p>
            <a:r>
              <a:rPr lang="cs-CZ" sz="3200" b="1" dirty="0"/>
              <a:t>dětskou obrnu</a:t>
            </a:r>
          </a:p>
          <a:p>
            <a:r>
              <a:rPr lang="cs-CZ" sz="3200" b="1" dirty="0"/>
              <a:t>klíšťový zánět mozkových blan</a:t>
            </a:r>
          </a:p>
          <a:p>
            <a:r>
              <a:rPr lang="cs-CZ" sz="3200" b="1" dirty="0"/>
              <a:t>bradavice</a:t>
            </a:r>
          </a:p>
          <a:p>
            <a:r>
              <a:rPr lang="cs-CZ" sz="3200" b="1" dirty="0"/>
              <a:t>mononukleózu</a:t>
            </a: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10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1692" y="620688"/>
            <a:ext cx="8468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rgbClr val="FF0000"/>
                </a:solidFill>
              </a:rPr>
              <a:t>Jak se dostanou </a:t>
            </a:r>
          </a:p>
          <a:p>
            <a:r>
              <a:rPr lang="cs-CZ" sz="5400" b="1" dirty="0">
                <a:solidFill>
                  <a:srgbClr val="FF0000"/>
                </a:solidFill>
              </a:rPr>
              <a:t>                     do lidského těla 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2996952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  sliznicí </a:t>
            </a:r>
            <a:r>
              <a:rPr lang="cs-CZ" sz="3200" b="1" dirty="0">
                <a:solidFill>
                  <a:srgbClr val="FF0000"/>
                </a:solidFill>
              </a:rPr>
              <a:t>dýchacího</a:t>
            </a:r>
            <a:r>
              <a:rPr lang="cs-CZ" sz="3200" b="1" dirty="0"/>
              <a:t> ústrojí</a:t>
            </a:r>
          </a:p>
          <a:p>
            <a:r>
              <a:rPr lang="cs-CZ" sz="3200" b="1" dirty="0"/>
              <a:t>-  sliznicí </a:t>
            </a:r>
            <a:r>
              <a:rPr lang="cs-CZ" sz="3200" b="1" dirty="0">
                <a:solidFill>
                  <a:srgbClr val="FF0000"/>
                </a:solidFill>
              </a:rPr>
              <a:t>trávicího</a:t>
            </a:r>
            <a:r>
              <a:rPr lang="cs-CZ" sz="3200" b="1" dirty="0"/>
              <a:t> ústrojí</a:t>
            </a:r>
          </a:p>
          <a:p>
            <a:r>
              <a:rPr lang="cs-CZ" sz="3200" b="1" dirty="0"/>
              <a:t>-  sliznicí </a:t>
            </a:r>
            <a:r>
              <a:rPr lang="cs-CZ" sz="3200" b="1" dirty="0">
                <a:solidFill>
                  <a:srgbClr val="FF0000"/>
                </a:solidFill>
              </a:rPr>
              <a:t>pohlavního</a:t>
            </a:r>
            <a:r>
              <a:rPr lang="cs-CZ" sz="3200" b="1" dirty="0"/>
              <a:t> ústrojí</a:t>
            </a:r>
          </a:p>
          <a:p>
            <a:r>
              <a:rPr lang="cs-CZ" sz="3200" b="1" dirty="0"/>
              <a:t>-  porušenou </a:t>
            </a:r>
            <a:r>
              <a:rPr lang="cs-CZ" sz="3200" b="1" dirty="0">
                <a:solidFill>
                  <a:srgbClr val="FF0000"/>
                </a:solidFill>
              </a:rPr>
              <a:t>kůží</a:t>
            </a:r>
          </a:p>
          <a:p>
            <a:r>
              <a:rPr lang="cs-CZ" sz="3200" b="1" dirty="0"/>
              <a:t>-  </a:t>
            </a:r>
            <a:r>
              <a:rPr lang="cs-CZ" sz="3200" b="1" dirty="0">
                <a:solidFill>
                  <a:srgbClr val="FF0000"/>
                </a:solidFill>
              </a:rPr>
              <a:t>transfúzí</a:t>
            </a:r>
            <a:r>
              <a:rPr lang="cs-CZ" sz="3200" b="1" dirty="0"/>
              <a:t> krve</a:t>
            </a:r>
          </a:p>
          <a:p>
            <a:r>
              <a:rPr lang="cs-CZ" sz="3200" b="1" dirty="0"/>
              <a:t>-  nevydezinfikovanou </a:t>
            </a:r>
            <a:r>
              <a:rPr lang="cs-CZ" sz="3200" b="1" dirty="0">
                <a:solidFill>
                  <a:srgbClr val="FF0000"/>
                </a:solidFill>
              </a:rPr>
              <a:t>injekční stříkačkou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3516631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64088" y="464384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39107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" y="188640"/>
            <a:ext cx="51480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Jak se bránit ?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784782"/>
            <a:ext cx="65527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Před virovou nákazou je nutno se chránit</a:t>
            </a:r>
            <a:r>
              <a:rPr lang="cs-CZ" sz="3200" b="1" dirty="0"/>
              <a:t>  zvyšováním </a:t>
            </a:r>
            <a:r>
              <a:rPr lang="cs-CZ" sz="3200" b="1" dirty="0">
                <a:solidFill>
                  <a:srgbClr val="FF0000"/>
                </a:solidFill>
              </a:rPr>
              <a:t>odolnosti </a:t>
            </a:r>
            <a:r>
              <a:rPr lang="cs-CZ" sz="3200" b="1" dirty="0"/>
              <a:t>organismu, zdravou </a:t>
            </a:r>
            <a:r>
              <a:rPr lang="cs-CZ" sz="3200" b="1" dirty="0">
                <a:solidFill>
                  <a:srgbClr val="FF0000"/>
                </a:solidFill>
              </a:rPr>
              <a:t>životosprávou</a:t>
            </a:r>
            <a:r>
              <a:rPr lang="cs-CZ" sz="3200" b="1" dirty="0"/>
              <a:t> a dodržováním </a:t>
            </a:r>
            <a:r>
              <a:rPr lang="cs-CZ" sz="3200" b="1" dirty="0">
                <a:solidFill>
                  <a:srgbClr val="FF0000"/>
                </a:solidFill>
              </a:rPr>
              <a:t>hygienických</a:t>
            </a:r>
            <a:r>
              <a:rPr lang="cs-CZ" sz="3200" b="1" dirty="0"/>
              <a:t> zásad. </a:t>
            </a:r>
          </a:p>
          <a:p>
            <a:endParaRPr lang="cs-CZ" sz="3200" b="1" dirty="0"/>
          </a:p>
          <a:p>
            <a:r>
              <a:rPr lang="cs-CZ" sz="3200" dirty="0"/>
              <a:t>Proti některým virovým chorobám existují </a:t>
            </a:r>
            <a:r>
              <a:rPr lang="cs-CZ" sz="3200" b="1" dirty="0">
                <a:solidFill>
                  <a:srgbClr val="FF0000"/>
                </a:solidFill>
              </a:rPr>
              <a:t>očkovací látky</a:t>
            </a:r>
            <a:r>
              <a:rPr lang="cs-CZ" sz="3200" b="1" dirty="0"/>
              <a:t>, </a:t>
            </a:r>
            <a:r>
              <a:rPr lang="cs-CZ" sz="3200" dirty="0"/>
              <a:t>některé virové choroby jsou zatím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nevyléčitelné</a:t>
            </a:r>
            <a:r>
              <a:rPr lang="cs-CZ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973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3596" y="2420888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 1.http://www.bioweb.genezis.eu/?cat=1&amp;file=nebunkorg</a:t>
            </a:r>
          </a:p>
        </p:txBody>
      </p:sp>
      <p:sp>
        <p:nvSpPr>
          <p:cNvPr id="3" name="Obdélník 2"/>
          <p:cNvSpPr/>
          <p:nvPr/>
        </p:nvSpPr>
        <p:spPr>
          <a:xfrm>
            <a:off x="395536" y="2992796"/>
            <a:ext cx="3881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2. http://www.biology.webz.cz/viry.php</a:t>
            </a:r>
          </a:p>
        </p:txBody>
      </p:sp>
      <p:sp>
        <p:nvSpPr>
          <p:cNvPr id="4" name="Obdélník 3"/>
          <p:cNvSpPr/>
          <p:nvPr/>
        </p:nvSpPr>
        <p:spPr>
          <a:xfrm>
            <a:off x="1" y="-1683568"/>
            <a:ext cx="2987823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Zdroje:</a:t>
            </a:r>
            <a:r>
              <a:rPr lang="cs-CZ" sz="23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cs-CZ" sz="23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06072" y="5018456"/>
            <a:ext cx="3354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http://cs.wikipedia.org/wiki/Virus</a:t>
            </a:r>
          </a:p>
        </p:txBody>
      </p:sp>
      <p:sp>
        <p:nvSpPr>
          <p:cNvPr id="6" name="Obdélník 5"/>
          <p:cNvSpPr/>
          <p:nvPr/>
        </p:nvSpPr>
        <p:spPr>
          <a:xfrm>
            <a:off x="339686" y="3573016"/>
            <a:ext cx="7874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3.http://upload.wikimedia.org/</a:t>
            </a:r>
            <a:r>
              <a:rPr lang="cs-CZ" dirty="0" err="1"/>
              <a:t>wikipedia</a:t>
            </a:r>
            <a:r>
              <a:rPr lang="cs-CZ" dirty="0"/>
              <a:t>/</a:t>
            </a:r>
            <a:r>
              <a:rPr lang="cs-CZ" dirty="0" err="1"/>
              <a:t>commons</a:t>
            </a:r>
            <a:r>
              <a:rPr lang="cs-CZ" dirty="0"/>
              <a:t>/c/</a:t>
            </a:r>
            <a:r>
              <a:rPr lang="cs-CZ" dirty="0" err="1"/>
              <a:t>cb</a:t>
            </a:r>
            <a:r>
              <a:rPr lang="cs-CZ" dirty="0"/>
              <a:t>/</a:t>
            </a:r>
            <a:r>
              <a:rPr lang="cs-CZ" dirty="0" err="1"/>
              <a:t>Influenza_virus_particle</a:t>
            </a:r>
            <a:endParaRPr lang="cs-CZ" dirty="0"/>
          </a:p>
          <a:p>
            <a:r>
              <a:rPr lang="cs-CZ" dirty="0"/>
              <a:t>    _8430_lores.jpg</a:t>
            </a:r>
          </a:p>
        </p:txBody>
      </p:sp>
      <p:sp>
        <p:nvSpPr>
          <p:cNvPr id="7" name="Obdélník 6"/>
          <p:cNvSpPr/>
          <p:nvPr/>
        </p:nvSpPr>
        <p:spPr>
          <a:xfrm>
            <a:off x="406072" y="4437112"/>
            <a:ext cx="5903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4. http://www.bez-alergie.cz/dbpic/kychani-200</a:t>
            </a:r>
          </a:p>
        </p:txBody>
      </p:sp>
    </p:spTree>
    <p:extLst>
      <p:ext uri="{BB962C8B-B14F-4D97-AF65-F5344CB8AC3E}">
        <p14:creationId xmlns:p14="http://schemas.microsoft.com/office/powerpoint/2010/main" val="64666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377</Words>
  <Application>Microsoft Office PowerPoint</Application>
  <PresentationFormat>Předvádění na obrazovce (4:3)</PresentationFormat>
  <Paragraphs>63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Motiv systému Office</vt:lpstr>
      <vt:lpstr>Viry VY_52_INOVACE_PR.6.5-8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14NV</dc:creator>
  <cp:lastModifiedBy>Martin Janik</cp:lastModifiedBy>
  <cp:revision>17</cp:revision>
  <dcterms:created xsi:type="dcterms:W3CDTF">2011-10-23T10:53:35Z</dcterms:created>
  <dcterms:modified xsi:type="dcterms:W3CDTF">2020-11-09T08:42:58Z</dcterms:modified>
</cp:coreProperties>
</file>