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1321-ED3C-468D-BA6E-EBDB8E1EA596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1E5D-585A-42AE-B0E6-3C3BAB45C4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wXvqSqAgKc&amp;feature=youtu.b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DÝCHACÍ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breath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230" y="1196752"/>
            <a:ext cx="8218210" cy="5146655"/>
          </a:xfrm>
        </p:spPr>
      </p:pic>
      <p:sp>
        <p:nvSpPr>
          <p:cNvPr id="7" name="Obdélník 6"/>
          <p:cNvSpPr/>
          <p:nvPr/>
        </p:nvSpPr>
        <p:spPr>
          <a:xfrm>
            <a:off x="2267744" y="5373216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NÁDECH</a:t>
            </a:r>
            <a:endParaRPr lang="cs-CZ" sz="3600" dirty="0"/>
          </a:p>
        </p:txBody>
      </p:sp>
      <p:sp>
        <p:nvSpPr>
          <p:cNvPr id="8" name="Obdélník 7"/>
          <p:cNvSpPr/>
          <p:nvPr/>
        </p:nvSpPr>
        <p:spPr>
          <a:xfrm>
            <a:off x="6660232" y="5373216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VÝDECH</a:t>
            </a:r>
            <a:endParaRPr lang="cs-CZ" sz="3200" dirty="0"/>
          </a:p>
        </p:txBody>
      </p:sp>
      <p:sp>
        <p:nvSpPr>
          <p:cNvPr id="9" name="Obdélník 8"/>
          <p:cNvSpPr/>
          <p:nvPr/>
        </p:nvSpPr>
        <p:spPr>
          <a:xfrm>
            <a:off x="3707904" y="465313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BRÁNICE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707904" y="3933056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PLÍCE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131840" y="177281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VZDUCH DOVNITŘ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0" y="1556792"/>
            <a:ext cx="15476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ŽEBRA SE ROZTAHUJÍ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860032" y="1556792"/>
            <a:ext cx="12241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ŽEBRA SE SMRŠŤUJÍ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7884368" y="1700808"/>
            <a:ext cx="10801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VZDUCH VEN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Dýchání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/>
          </a:bodyPr>
          <a:lstStyle/>
          <a:p>
            <a:pPr algn="ctr">
              <a:spcBef>
                <a:spcPct val="50000"/>
              </a:spcBef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Výměna plynů se nazývá dýchání. Dělíme ho na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Zevní dýchání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výměna plynů mezi dýchacím orgánem a vnějším ovzduším.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Vdechovaný vzduch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obsahuje 21 % kyslíku a 0,03 % oxidu uhličitého;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vydechovaný vzduch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obsahuje 16 % kyslíku a 4 % oxidu uhličitého.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Vnitřní dýchání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výměna plynů mezi krví a tkáňovými buňkami.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Výměna plynů v plících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Když okysličený vzduch vstoupí do plicních sklípků, musí projít několika tenoučkými vrstvami, než se dostane k červeným krvinkám v krvi.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Okysličenou krev pak rozvádí žíly ke tkáním celého těla.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bwXvqSqAgKc</a:t>
            </a:r>
            <a:r>
              <a:rPr lang="cs-CZ" dirty="0" smtClean="0">
                <a:hlinkClick r:id="rId2"/>
              </a:rPr>
              <a:t>&amp;feature=</a:t>
            </a:r>
            <a:r>
              <a:rPr lang="cs-CZ" dirty="0" err="1" smtClean="0">
                <a:hlinkClick r:id="rId2"/>
              </a:rPr>
              <a:t>youtu.be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Nemoci dýchací soustavy: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nachlazení,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chřipka,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infekce horních cest dýchacích,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zápal plic,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tuberkulóza (TBC),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pneumotorax – kolaps plíce po protržení jedné nebo obou blan,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průduškové astma – ve většině spjaté s alergiemi,</a:t>
            </a:r>
          </a:p>
          <a:p>
            <a:pPr>
              <a:buBlip>
                <a:blip r:embed="rId2"/>
              </a:buBlip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rakovina plic.</a:t>
            </a:r>
          </a:p>
          <a:p>
            <a:endParaRPr lang="cs-CZ" dirty="0"/>
          </a:p>
        </p:txBody>
      </p:sp>
      <p:pic>
        <p:nvPicPr>
          <p:cNvPr id="5" name="Zástupný symbol pro obsah 4" descr="200px-Lung_canc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236100"/>
            <a:ext cx="2694250" cy="489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DÝCHÁNÍ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Kyslík je pro život nezbytný. </a:t>
            </a:r>
          </a:p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 dýchání se podílí více soustav. </a:t>
            </a:r>
          </a:p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Dýchací ústrojí umožňuje přenos kyslíku ze vzduchu do krve a krví je poté kyslík pomocí srdce a oběhového systému dopraven do celého těla</a:t>
            </a:r>
          </a:p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Dýchací pohyby zabezpečuje svalový a kosterní systém.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Stavba a činnost dýchací soustavy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Dýchací soustavu tvoří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dýchací cesty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plíce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Dýchací cesty dělíme na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horní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dolní cesty dýchací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/>
          </a:p>
        </p:txBody>
      </p:sp>
      <p:pic>
        <p:nvPicPr>
          <p:cNvPr id="5" name="Zástupný symbol pro obsah 4" descr="289px-Illu_conducting_passages_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9234"/>
          <a:stretch>
            <a:fillRect/>
          </a:stretch>
        </p:blipFill>
        <p:spPr>
          <a:xfrm>
            <a:off x="5797786" y="745584"/>
            <a:ext cx="3013851" cy="5491728"/>
          </a:xfrm>
        </p:spPr>
      </p:pic>
      <p:sp>
        <p:nvSpPr>
          <p:cNvPr id="7" name="Obdélník 6"/>
          <p:cNvSpPr/>
          <p:nvPr/>
        </p:nvSpPr>
        <p:spPr>
          <a:xfrm>
            <a:off x="4499992" y="1196752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HORNÍ CESTY DÝCHACÍ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499992" y="3429000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DOLNÍ CESTY DÝCHACÍ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0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DUTINA NOSNÍ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11960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NOSOHLTAN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716016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HRTAN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38610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PRŮDUŠNICE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44371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PRŮDUŠKY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2040" y="50851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PLÍCE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Dutina nosní</a:t>
            </a:r>
            <a:br>
              <a:rPr lang="cs-CZ" b="1" u="sng" dirty="0" smtClean="0">
                <a:latin typeface="Times New Roman" pitchFamily="18" charset="0"/>
                <a:cs typeface="Times New Roman" pitchFamily="18" charset="0"/>
              </a:rPr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3600400" cy="4320480"/>
          </a:xfrm>
        </p:spPr>
        <p:txBody>
          <a:bodyPr>
            <a:normAutofit fontScale="25000" lnSpcReduction="20000"/>
          </a:bodyPr>
          <a:lstStyle/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je rozdělena přepážkou na dvě části,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začíná dvěma nosními dírkami, 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ohraničena </a:t>
            </a:r>
            <a:r>
              <a:rPr lang="cs-CZ" sz="8000" i="1" dirty="0" smtClean="0">
                <a:latin typeface="Times New Roman" pitchFamily="18" charset="0"/>
                <a:cs typeface="Times New Roman" pitchFamily="18" charset="0"/>
              </a:rPr>
              <a:t>nosními skořepami,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spojena s </a:t>
            </a:r>
            <a:r>
              <a:rPr lang="cs-CZ" sz="8000" i="1" dirty="0" smtClean="0">
                <a:latin typeface="Times New Roman" pitchFamily="18" charset="0"/>
                <a:cs typeface="Times New Roman" pitchFamily="18" charset="0"/>
              </a:rPr>
              <a:t>vedlejšími dutinami,</a:t>
            </a: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její sliznice je pokryta </a:t>
            </a:r>
            <a:r>
              <a:rPr lang="cs-CZ" sz="8000" i="1" dirty="0" smtClean="0">
                <a:latin typeface="Times New Roman" pitchFamily="18" charset="0"/>
                <a:cs typeface="Times New Roman" pitchFamily="18" charset="0"/>
              </a:rPr>
              <a:t>řasinkovým epitelem,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 obsahuje </a:t>
            </a:r>
            <a:r>
              <a:rPr lang="cs-CZ" sz="8000" i="1" dirty="0" smtClean="0">
                <a:latin typeface="Times New Roman" pitchFamily="18" charset="0"/>
                <a:cs typeface="Times New Roman" pitchFamily="18" charset="0"/>
              </a:rPr>
              <a:t>čichové buňky.</a:t>
            </a:r>
          </a:p>
          <a:p>
            <a:pPr marL="88900" indent="-88900">
              <a:spcBef>
                <a:spcPct val="50000"/>
              </a:spcBef>
              <a:buFontTx/>
              <a:buChar char="-"/>
            </a:pPr>
            <a:endParaRPr lang="cs-CZ" sz="3600" i="1" dirty="0"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spcBef>
                <a:spcPct val="50000"/>
              </a:spcBef>
              <a:buFontTx/>
              <a:buChar char="-"/>
            </a:pPr>
            <a:endParaRPr lang="cs-CZ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spcBef>
                <a:spcPct val="50000"/>
              </a:spcBef>
              <a:buNone/>
            </a:pPr>
            <a:r>
              <a:rPr lang="cs-CZ" sz="14400" b="1" u="sng" dirty="0" smtClean="0">
                <a:latin typeface="Times New Roman" pitchFamily="18" charset="0"/>
                <a:cs typeface="Times New Roman" pitchFamily="18" charset="0"/>
              </a:rPr>
              <a:t>Nosohltan</a:t>
            </a:r>
          </a:p>
          <a:p>
            <a:pPr marL="88900" indent="-88900">
              <a:spcBef>
                <a:spcPct val="50000"/>
              </a:spcBef>
              <a:buNone/>
            </a:pP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- horní část hltanu.</a:t>
            </a:r>
          </a:p>
          <a:p>
            <a:pPr marL="88900" indent="-88900">
              <a:spcBef>
                <a:spcPct val="50000"/>
              </a:spcBef>
              <a:buNone/>
            </a:pPr>
            <a:endParaRPr lang="cs-C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-88900">
              <a:spcBef>
                <a:spcPct val="50000"/>
              </a:spcBef>
              <a:buFontTx/>
              <a:buChar char="-"/>
            </a:pP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5" name="Zástupný symbol pro obsah 4" descr="250px-Gray855.pn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60032" y="2276872"/>
            <a:ext cx="4000444" cy="3744416"/>
          </a:xfrm>
        </p:spPr>
      </p:pic>
      <p:cxnSp>
        <p:nvCxnSpPr>
          <p:cNvPr id="7" name="Přímá spojovací šipka 6"/>
          <p:cNvCxnSpPr/>
          <p:nvPr/>
        </p:nvCxnSpPr>
        <p:spPr>
          <a:xfrm flipV="1">
            <a:off x="6012160" y="1700808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H="1" flipV="1">
            <a:off x="7452320" y="1700808"/>
            <a:ext cx="21602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H="1" flipV="1">
            <a:off x="4932040" y="3140968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4355976" y="4221088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>
            <a:off x="4499992" y="4797152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>
            <a:off x="5652120" y="5013176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>
            <a:off x="7164288" y="5013176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8028384" y="4941168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444208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Vedlejší dutiny nosní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707904" y="28529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Skořepy nosní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059832" y="4005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chrupavky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275856" y="53012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Nosní dírky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499992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Tvrdé patro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660232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Měkké patro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956376" y="465313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nosohltan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Dolní cesty dýchací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Hrtan</a:t>
            </a:r>
          </a:p>
          <a:p>
            <a:pPr>
              <a:spcBef>
                <a:spcPct val="5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stěny jsou vyztužené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chrupavkami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největší z nich je chrupavka štítná –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ohryzek,</a:t>
            </a:r>
          </a:p>
          <a:p>
            <a:pPr>
              <a:spcBef>
                <a:spcPct val="50000"/>
              </a:spcBef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uzavírá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hlasivkové vazy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a svaly,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které tvoří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hlasové ústrojí.</a:t>
            </a:r>
          </a:p>
          <a:p>
            <a:endParaRPr lang="cs-CZ" dirty="0"/>
          </a:p>
        </p:txBody>
      </p:sp>
      <p:pic>
        <p:nvPicPr>
          <p:cNvPr id="5" name="Zástupný symbol pro obsah 4" descr="250px-Larynx_external_en_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31748" r="28724"/>
          <a:stretch>
            <a:fillRect/>
          </a:stretch>
        </p:blipFill>
        <p:spPr>
          <a:xfrm>
            <a:off x="5508104" y="1124744"/>
            <a:ext cx="2164245" cy="5112567"/>
          </a:xfrm>
        </p:spPr>
      </p:pic>
      <p:sp>
        <p:nvSpPr>
          <p:cNvPr id="7" name="Šipka doleva 6"/>
          <p:cNvSpPr/>
          <p:nvPr/>
        </p:nvSpPr>
        <p:spPr>
          <a:xfrm>
            <a:off x="6372200" y="1268760"/>
            <a:ext cx="129614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812360" y="12687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jazylka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5076056" y="1844824"/>
            <a:ext cx="136815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779912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Membrána </a:t>
            </a:r>
            <a:r>
              <a:rPr lang="cs-CZ" dirty="0" err="1" smtClean="0"/>
              <a:t>štítno</a:t>
            </a:r>
            <a:r>
              <a:rPr lang="cs-CZ" dirty="0" smtClean="0"/>
              <a:t>-jazylková</a:t>
            </a:r>
            <a:endParaRPr lang="cs-CZ" dirty="0"/>
          </a:p>
        </p:txBody>
      </p:sp>
      <p:sp>
        <p:nvSpPr>
          <p:cNvPr id="11" name="Šipka doleva 10"/>
          <p:cNvSpPr/>
          <p:nvPr/>
        </p:nvSpPr>
        <p:spPr>
          <a:xfrm>
            <a:off x="6732240" y="3212976"/>
            <a:ext cx="129614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7740352" y="364502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Štítná chrupavka</a:t>
            </a:r>
            <a:endParaRPr lang="cs-CZ" dirty="0"/>
          </a:p>
        </p:txBody>
      </p:sp>
      <p:sp>
        <p:nvSpPr>
          <p:cNvPr id="13" name="Šipka doprava 12"/>
          <p:cNvSpPr/>
          <p:nvPr/>
        </p:nvSpPr>
        <p:spPr>
          <a:xfrm>
            <a:off x="5292080" y="5301208"/>
            <a:ext cx="10801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283968" y="57332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Tvorba hlasu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průchodu vzduchu z plic začínají vibrovat hlasivky.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Tím vzniká zvuk, jehož výška závisí na délce a napnutí hlasivek a na rychlosti vibrace.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Typ zvuku záleží na mnoha faktorech, například na nosní a ústní dutině, jazyku, rtech aj.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 descr="220px-Lungs_diagram_detailed_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3187223" cy="4070952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60032" y="116633"/>
            <a:ext cx="4032448" cy="4824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Vzduch se z hrtanu nasává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průdušnice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která je vyztužena chrupavkami a leží před jícnem.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Průdušnice se větví na 2 hlavní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průdušky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které se vnořují do plic.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Průdušky se dále větví v menší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průdušinky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končící v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plicních váčcích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které mají stěny vyklenuté v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plicní sklípky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971600" y="11247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899592" y="2060848"/>
            <a:ext cx="151216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2051720" y="2996952"/>
            <a:ext cx="14401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195736" y="2996952"/>
            <a:ext cx="57606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 flipV="1">
            <a:off x="3131840" y="3645024"/>
            <a:ext cx="5040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23528" y="9087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hrtan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07504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průdušnice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47664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průdušky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131840" y="49411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Větvení průdušek</a:t>
            </a:r>
            <a:endParaRPr lang="cs-CZ" dirty="0"/>
          </a:p>
        </p:txBody>
      </p:sp>
      <p:pic>
        <p:nvPicPr>
          <p:cNvPr id="1027" name="Picture 3" descr="C:\Users\admin\Pictures\220px-Alveolus_diagram_svg.png"/>
          <p:cNvPicPr>
            <a:picLocks noChangeAspect="1" noChangeArrowheads="1"/>
          </p:cNvPicPr>
          <p:nvPr/>
        </p:nvPicPr>
        <p:blipFill>
          <a:blip r:embed="rId3" cstate="print"/>
          <a:srcRect l="34359" t="11523" b="11523"/>
          <a:stretch>
            <a:fillRect/>
          </a:stretch>
        </p:blipFill>
        <p:spPr bwMode="auto">
          <a:xfrm>
            <a:off x="5148064" y="4653136"/>
            <a:ext cx="2232247" cy="1950795"/>
          </a:xfrm>
          <a:prstGeom prst="rect">
            <a:avLst/>
          </a:prstGeom>
          <a:noFill/>
        </p:spPr>
      </p:pic>
      <p:sp>
        <p:nvSpPr>
          <p:cNvPr id="24" name="Šipka doprava 23"/>
          <p:cNvSpPr/>
          <p:nvPr/>
        </p:nvSpPr>
        <p:spPr>
          <a:xfrm>
            <a:off x="3851920" y="6165304"/>
            <a:ext cx="15121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55776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průdušinka</a:t>
            </a:r>
            <a:endParaRPr lang="cs-CZ" dirty="0"/>
          </a:p>
        </p:txBody>
      </p:sp>
      <p:sp>
        <p:nvSpPr>
          <p:cNvPr id="26" name="Pravá složená závorka 25"/>
          <p:cNvSpPr/>
          <p:nvPr/>
        </p:nvSpPr>
        <p:spPr>
          <a:xfrm>
            <a:off x="7020272" y="4725144"/>
            <a:ext cx="360040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7524328" y="50131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Plicní váček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5436096" y="6525344"/>
            <a:ext cx="936104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8"/>
          <p:cNvSpPr/>
          <p:nvPr/>
        </p:nvSpPr>
        <p:spPr>
          <a:xfrm>
            <a:off x="5580112" y="6381328"/>
            <a:ext cx="64807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6300192" y="6453336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6300192" y="4653136"/>
            <a:ext cx="72008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leva 32"/>
          <p:cNvSpPr/>
          <p:nvPr/>
        </p:nvSpPr>
        <p:spPr>
          <a:xfrm>
            <a:off x="6948264" y="6021288"/>
            <a:ext cx="720080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7596336" y="60212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Plicní sklípek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Plíce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Pravá plíce se dělí na 3 laloky, levá jen na 2 laloky.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Povrch plic pokrývají dvě blány.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Poplicnice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obaluje přímo povrch plic,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pohrudnice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vystýlá hrudní dutinu. Blány jsou od sebe odděleny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pohrudniční dutinou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vyplněnou kapalinou.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pro obsah 4" descr="250px-Lungs_op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11599" y="2060848"/>
            <a:ext cx="4392833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Dýchání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62880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Vzduch se do plic a z plic dostává pomocí změn mezi tlakem v plících a okolním atmosférickým tlakem.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Těmto změnám napomáhají dýchací svaly, jsou to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mezižeberní svaly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bránice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Dýchání je </a:t>
            </a:r>
            <a:r>
              <a:rPr lang="cs-CZ" sz="3600" i="1" dirty="0" smtClean="0">
                <a:latin typeface="Times New Roman" pitchFamily="18" charset="0"/>
                <a:cs typeface="Times New Roman" pitchFamily="18" charset="0"/>
              </a:rPr>
              <a:t>řízeno reflexně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z nervového systému, dýchací centrum je uloženo v prodloužené míše.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414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DÝCHACÍ SOUSTAVA</vt:lpstr>
      <vt:lpstr>DÝCHÁNÍ</vt:lpstr>
      <vt:lpstr>Stavba a činnost dýchací soustavy </vt:lpstr>
      <vt:lpstr>Dutina nosní </vt:lpstr>
      <vt:lpstr>Dolní cesty dýchací </vt:lpstr>
      <vt:lpstr>Snímek 6</vt:lpstr>
      <vt:lpstr>Snímek 7</vt:lpstr>
      <vt:lpstr>Plíce</vt:lpstr>
      <vt:lpstr>Dýchání</vt:lpstr>
      <vt:lpstr>Snímek 10</vt:lpstr>
      <vt:lpstr>Dýchání</vt:lpstr>
      <vt:lpstr>Výměna plynů v plících</vt:lpstr>
      <vt:lpstr>Nemoci dýchací soustavy: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Kočí</cp:lastModifiedBy>
  <cp:revision>14</cp:revision>
  <dcterms:created xsi:type="dcterms:W3CDTF">2012-05-23T16:52:53Z</dcterms:created>
  <dcterms:modified xsi:type="dcterms:W3CDTF">2018-04-17T11:45:25Z</dcterms:modified>
</cp:coreProperties>
</file>