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5" r:id="rId11"/>
    <p:sldId id="266" r:id="rId12"/>
    <p:sldId id="267" r:id="rId13"/>
    <p:sldId id="271" r:id="rId14"/>
    <p:sldId id="268" r:id="rId15"/>
    <p:sldId id="270" r:id="rId16"/>
    <p:sldId id="269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75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C28AC-86F4-4CF9-9E83-07232402A71B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147D6CE1-EA54-4B5D-B195-4C9274794340}">
      <dgm:prSet phldrT="[Text]"/>
      <dgm:spPr/>
      <dgm:t>
        <a:bodyPr/>
        <a:lstStyle/>
        <a:p>
          <a:r>
            <a:rPr lang="cs-CZ" b="1" dirty="0" smtClean="0">
              <a:latin typeface="Georgia" pitchFamily="18" charset="0"/>
            </a:rPr>
            <a:t>KREV</a:t>
          </a:r>
          <a:endParaRPr lang="cs-CZ" b="1" dirty="0">
            <a:latin typeface="Georgia" pitchFamily="18" charset="0"/>
          </a:endParaRPr>
        </a:p>
      </dgm:t>
    </dgm:pt>
    <dgm:pt modelId="{23AD2DC3-E667-4104-BE36-843C61A6731B}" type="parTrans" cxnId="{7B05AA49-936B-4112-9C18-602148B2101F}">
      <dgm:prSet/>
      <dgm:spPr/>
      <dgm:t>
        <a:bodyPr/>
        <a:lstStyle/>
        <a:p>
          <a:endParaRPr lang="cs-CZ"/>
        </a:p>
      </dgm:t>
    </dgm:pt>
    <dgm:pt modelId="{55E8EBB3-C759-4DB9-A79C-E1059472F53E}" type="sibTrans" cxnId="{7B05AA49-936B-4112-9C18-602148B2101F}">
      <dgm:prSet/>
      <dgm:spPr/>
      <dgm:t>
        <a:bodyPr/>
        <a:lstStyle/>
        <a:p>
          <a:endParaRPr lang="cs-CZ"/>
        </a:p>
      </dgm:t>
    </dgm:pt>
    <dgm:pt modelId="{22136FCD-BDE0-45D8-884E-C7FE2261D7BF}">
      <dgm:prSet phldrT="[Text]"/>
      <dgm:spPr/>
      <dgm:t>
        <a:bodyPr/>
        <a:lstStyle/>
        <a:p>
          <a:r>
            <a:rPr lang="cs-CZ" b="1" smtClean="0">
              <a:latin typeface="Georgia" pitchFamily="18" charset="0"/>
            </a:rPr>
            <a:t>CÉVY</a:t>
          </a:r>
          <a:endParaRPr lang="cs-CZ" b="1" dirty="0">
            <a:latin typeface="Georgia" pitchFamily="18" charset="0"/>
          </a:endParaRPr>
        </a:p>
      </dgm:t>
    </dgm:pt>
    <dgm:pt modelId="{FB96B1A7-59C7-4632-AA94-326466DBE8F1}" type="parTrans" cxnId="{3FF4AB79-AB09-470B-A885-83470C2D0752}">
      <dgm:prSet/>
      <dgm:spPr/>
      <dgm:t>
        <a:bodyPr/>
        <a:lstStyle/>
        <a:p>
          <a:endParaRPr lang="cs-CZ"/>
        </a:p>
      </dgm:t>
    </dgm:pt>
    <dgm:pt modelId="{27081BE8-42A5-4E16-915C-051ECA1D0C30}" type="sibTrans" cxnId="{3FF4AB79-AB09-470B-A885-83470C2D0752}">
      <dgm:prSet/>
      <dgm:spPr/>
      <dgm:t>
        <a:bodyPr/>
        <a:lstStyle/>
        <a:p>
          <a:endParaRPr lang="cs-CZ"/>
        </a:p>
      </dgm:t>
    </dgm:pt>
    <dgm:pt modelId="{43F1076C-932F-438E-AC6E-1B6256BFA78E}">
      <dgm:prSet phldrT="[Text]"/>
      <dgm:spPr/>
      <dgm:t>
        <a:bodyPr/>
        <a:lstStyle/>
        <a:p>
          <a:r>
            <a:rPr lang="cs-CZ" b="1" dirty="0" smtClean="0">
              <a:latin typeface="Georgia" pitchFamily="18" charset="0"/>
            </a:rPr>
            <a:t>SRDCE</a:t>
          </a:r>
          <a:endParaRPr lang="cs-CZ" b="1" dirty="0">
            <a:latin typeface="Georgia" pitchFamily="18" charset="0"/>
          </a:endParaRPr>
        </a:p>
      </dgm:t>
    </dgm:pt>
    <dgm:pt modelId="{40FED156-0243-4267-9C32-22C473BD5A26}" type="parTrans" cxnId="{15AE6E90-F3EE-4065-B21D-3EB8683EA552}">
      <dgm:prSet/>
      <dgm:spPr/>
      <dgm:t>
        <a:bodyPr/>
        <a:lstStyle/>
        <a:p>
          <a:endParaRPr lang="cs-CZ"/>
        </a:p>
      </dgm:t>
    </dgm:pt>
    <dgm:pt modelId="{11CAB523-F281-4AC2-B278-C2786CCBF788}" type="sibTrans" cxnId="{15AE6E90-F3EE-4065-B21D-3EB8683EA552}">
      <dgm:prSet/>
      <dgm:spPr/>
      <dgm:t>
        <a:bodyPr/>
        <a:lstStyle/>
        <a:p>
          <a:endParaRPr lang="cs-CZ"/>
        </a:p>
      </dgm:t>
    </dgm:pt>
    <dgm:pt modelId="{8190A4B7-890F-408E-A94F-052AD83B9544}" type="pres">
      <dgm:prSet presAssocID="{3F6C28AC-86F4-4CF9-9E83-07232402A7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3ACC5D9-D35C-475D-8271-A1257DCFA87F}" type="pres">
      <dgm:prSet presAssocID="{147D6CE1-EA54-4B5D-B195-4C927479434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A54C2F-8E32-4F88-906D-7DB84EAA8C9D}" type="pres">
      <dgm:prSet presAssocID="{55E8EBB3-C759-4DB9-A79C-E1059472F53E}" presName="spacer" presStyleCnt="0"/>
      <dgm:spPr/>
      <dgm:t>
        <a:bodyPr/>
        <a:lstStyle/>
        <a:p>
          <a:endParaRPr lang="cs-CZ"/>
        </a:p>
      </dgm:t>
    </dgm:pt>
    <dgm:pt modelId="{16899293-962D-4A4B-82A2-04C4E5C89056}" type="pres">
      <dgm:prSet presAssocID="{22136FCD-BDE0-45D8-884E-C7FE2261D7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149125-89F7-45BB-A50B-3AF6F40D854A}" type="pres">
      <dgm:prSet presAssocID="{27081BE8-42A5-4E16-915C-051ECA1D0C30}" presName="spacer" presStyleCnt="0"/>
      <dgm:spPr/>
      <dgm:t>
        <a:bodyPr/>
        <a:lstStyle/>
        <a:p>
          <a:endParaRPr lang="cs-CZ"/>
        </a:p>
      </dgm:t>
    </dgm:pt>
    <dgm:pt modelId="{AF1E8786-C3A1-49F8-A4FA-3426F787D1BA}" type="pres">
      <dgm:prSet presAssocID="{43F1076C-932F-438E-AC6E-1B6256BFA7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FF4AB79-AB09-470B-A885-83470C2D0752}" srcId="{3F6C28AC-86F4-4CF9-9E83-07232402A71B}" destId="{22136FCD-BDE0-45D8-884E-C7FE2261D7BF}" srcOrd="1" destOrd="0" parTransId="{FB96B1A7-59C7-4632-AA94-326466DBE8F1}" sibTransId="{27081BE8-42A5-4E16-915C-051ECA1D0C30}"/>
    <dgm:cxn modelId="{F398D441-4B42-4EEC-B196-A19C69323464}" type="presOf" srcId="{43F1076C-932F-438E-AC6E-1B6256BFA78E}" destId="{AF1E8786-C3A1-49F8-A4FA-3426F787D1BA}" srcOrd="0" destOrd="0" presId="urn:microsoft.com/office/officeart/2005/8/layout/vList2"/>
    <dgm:cxn modelId="{15AE6E90-F3EE-4065-B21D-3EB8683EA552}" srcId="{3F6C28AC-86F4-4CF9-9E83-07232402A71B}" destId="{43F1076C-932F-438E-AC6E-1B6256BFA78E}" srcOrd="2" destOrd="0" parTransId="{40FED156-0243-4267-9C32-22C473BD5A26}" sibTransId="{11CAB523-F281-4AC2-B278-C2786CCBF788}"/>
    <dgm:cxn modelId="{70A01217-B12D-4D54-B4FE-A50FD1EF1D80}" type="presOf" srcId="{3F6C28AC-86F4-4CF9-9E83-07232402A71B}" destId="{8190A4B7-890F-408E-A94F-052AD83B9544}" srcOrd="0" destOrd="0" presId="urn:microsoft.com/office/officeart/2005/8/layout/vList2"/>
    <dgm:cxn modelId="{18481FD2-0618-47F6-9597-ADA2068AF619}" type="presOf" srcId="{22136FCD-BDE0-45D8-884E-C7FE2261D7BF}" destId="{16899293-962D-4A4B-82A2-04C4E5C89056}" srcOrd="0" destOrd="0" presId="urn:microsoft.com/office/officeart/2005/8/layout/vList2"/>
    <dgm:cxn modelId="{90505FCC-E5C2-44A8-8C9B-3150C141C5DB}" type="presOf" srcId="{147D6CE1-EA54-4B5D-B195-4C9274794340}" destId="{73ACC5D9-D35C-475D-8271-A1257DCFA87F}" srcOrd="0" destOrd="0" presId="urn:microsoft.com/office/officeart/2005/8/layout/vList2"/>
    <dgm:cxn modelId="{7B05AA49-936B-4112-9C18-602148B2101F}" srcId="{3F6C28AC-86F4-4CF9-9E83-07232402A71B}" destId="{147D6CE1-EA54-4B5D-B195-4C9274794340}" srcOrd="0" destOrd="0" parTransId="{23AD2DC3-E667-4104-BE36-843C61A6731B}" sibTransId="{55E8EBB3-C759-4DB9-A79C-E1059472F53E}"/>
    <dgm:cxn modelId="{DF381931-6AC3-4EC5-B65D-4CD2B6271079}" type="presParOf" srcId="{8190A4B7-890F-408E-A94F-052AD83B9544}" destId="{73ACC5D9-D35C-475D-8271-A1257DCFA87F}" srcOrd="0" destOrd="0" presId="urn:microsoft.com/office/officeart/2005/8/layout/vList2"/>
    <dgm:cxn modelId="{ABE10501-66A7-4A68-9FFF-B5DE3550409E}" type="presParOf" srcId="{8190A4B7-890F-408E-A94F-052AD83B9544}" destId="{5EA54C2F-8E32-4F88-906D-7DB84EAA8C9D}" srcOrd="1" destOrd="0" presId="urn:microsoft.com/office/officeart/2005/8/layout/vList2"/>
    <dgm:cxn modelId="{AF4CBFCA-1B50-4BF4-B75D-5E59A80E0B28}" type="presParOf" srcId="{8190A4B7-890F-408E-A94F-052AD83B9544}" destId="{16899293-962D-4A4B-82A2-04C4E5C89056}" srcOrd="2" destOrd="0" presId="urn:microsoft.com/office/officeart/2005/8/layout/vList2"/>
    <dgm:cxn modelId="{BCF37137-7140-4779-B5D4-5010D5F12753}" type="presParOf" srcId="{8190A4B7-890F-408E-A94F-052AD83B9544}" destId="{91149125-89F7-45BB-A50B-3AF6F40D854A}" srcOrd="3" destOrd="0" presId="urn:microsoft.com/office/officeart/2005/8/layout/vList2"/>
    <dgm:cxn modelId="{CA3740B8-84A5-4486-A5D5-5F9CBAF8654B}" type="presParOf" srcId="{8190A4B7-890F-408E-A94F-052AD83B9544}" destId="{AF1E8786-C3A1-49F8-A4FA-3426F787D1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ACC5D9-D35C-475D-8271-A1257DCFA87F}">
      <dsp:nvSpPr>
        <dsp:cNvPr id="0" name=""/>
        <dsp:cNvSpPr/>
      </dsp:nvSpPr>
      <dsp:spPr>
        <a:xfrm>
          <a:off x="0" y="22161"/>
          <a:ext cx="8229600" cy="1380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900" b="1" kern="1200" dirty="0" smtClean="0">
              <a:latin typeface="Georgia" pitchFamily="18" charset="0"/>
            </a:rPr>
            <a:t>KREV</a:t>
          </a:r>
          <a:endParaRPr lang="cs-CZ" sz="5900" b="1" kern="1200" dirty="0">
            <a:latin typeface="Georgia" pitchFamily="18" charset="0"/>
          </a:endParaRPr>
        </a:p>
      </dsp:txBody>
      <dsp:txXfrm>
        <a:off x="0" y="22161"/>
        <a:ext cx="8229600" cy="1380599"/>
      </dsp:txXfrm>
    </dsp:sp>
    <dsp:sp modelId="{16899293-962D-4A4B-82A2-04C4E5C89056}">
      <dsp:nvSpPr>
        <dsp:cNvPr id="0" name=""/>
        <dsp:cNvSpPr/>
      </dsp:nvSpPr>
      <dsp:spPr>
        <a:xfrm>
          <a:off x="0" y="1572681"/>
          <a:ext cx="8229600" cy="1380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900" b="1" kern="1200" smtClean="0">
              <a:latin typeface="Georgia" pitchFamily="18" charset="0"/>
            </a:rPr>
            <a:t>CÉVY</a:t>
          </a:r>
          <a:endParaRPr lang="cs-CZ" sz="5900" b="1" kern="1200" dirty="0">
            <a:latin typeface="Georgia" pitchFamily="18" charset="0"/>
          </a:endParaRPr>
        </a:p>
      </dsp:txBody>
      <dsp:txXfrm>
        <a:off x="0" y="1572681"/>
        <a:ext cx="8229600" cy="1380599"/>
      </dsp:txXfrm>
    </dsp:sp>
    <dsp:sp modelId="{AF1E8786-C3A1-49F8-A4FA-3426F787D1BA}">
      <dsp:nvSpPr>
        <dsp:cNvPr id="0" name=""/>
        <dsp:cNvSpPr/>
      </dsp:nvSpPr>
      <dsp:spPr>
        <a:xfrm>
          <a:off x="0" y="3123201"/>
          <a:ext cx="8229600" cy="13805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900" b="1" kern="1200" dirty="0" smtClean="0">
              <a:latin typeface="Georgia" pitchFamily="18" charset="0"/>
            </a:rPr>
            <a:t>SRDCE</a:t>
          </a:r>
          <a:endParaRPr lang="cs-CZ" sz="5900" b="1" kern="1200" dirty="0">
            <a:latin typeface="Georgia" pitchFamily="18" charset="0"/>
          </a:endParaRPr>
        </a:p>
      </dsp:txBody>
      <dsp:txXfrm>
        <a:off x="0" y="3123201"/>
        <a:ext cx="8229600" cy="1380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6D05-3076-4252-9B1B-5F2AAB8B4C79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2779-9DEA-4FAD-AE00-4430A0CB84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06C8-EC28-4482-A2D6-CA7CD2286FDF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A3DA-EE14-4404-A515-B2823F8D6C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8B21-30E0-489D-844B-AB355046CAC8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FAF8-617C-474B-8CC5-8E0B9C4735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B4CE-7B4E-41F2-8D4B-AA7A238B8B6D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2AD8-255D-428F-B3F0-3B74D1ECC6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1992-05F9-4651-A050-8FEC7C3A7A20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AC0E-9C15-495A-B51C-D0064BC49C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6C05-ED5B-49D2-8FEA-ACD797C22DA8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9780-4D3C-4719-B477-2C63F16CEE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0FED-ED60-4461-9AD0-DA280AB65D40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E2EC-FABF-4625-9BAC-66D060F1DE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7463-5ED8-4CBA-9A32-0FD0B4E40600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8ABC-6579-4F83-864A-14A22496EA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F6EFA-9162-4CEC-81E5-DDE512581476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FA0B-CF59-40D0-9E3E-A64F44899F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B676-A9EF-4930-B9A1-B81B7A3FD999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BDF5-9E79-46D0-8151-A3E12C23BF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6DD0-1210-4065-89CE-DF882351406A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D6B-9D01-4312-96F4-0BB8CD0754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98D153-E1EC-4272-B677-B0FB9D0B02DE}" type="datetimeFigureOut">
              <a:rPr lang="cs-CZ"/>
              <a:pPr>
                <a:defRPr/>
              </a:pPr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63CC92-D723-46CC-AC12-453BD30824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350" y="549275"/>
            <a:ext cx="608488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03"/>
          <p:cNvSpPr txBox="1">
            <a:spLocks noChangeArrowheads="1"/>
          </p:cNvSpPr>
          <p:nvPr/>
        </p:nvSpPr>
        <p:spPr bwMode="auto">
          <a:xfrm>
            <a:off x="1512888" y="3284538"/>
            <a:ext cx="611981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0000"/>
                </a:solidFill>
                <a:latin typeface="Times New Roman" pitchFamily="18" charset="0"/>
              </a:rPr>
              <a:t>VY_32_INOVACE_09_PR_OBĚHOVÁ SOUSTAVA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69963" y="5329238"/>
            <a:ext cx="7204075" cy="54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Základní škola, Moravský Krumlov, náměstí Klášterní 134, okres Znojmo, příspěvková organizace</a:t>
            </a:r>
            <a:endParaRPr lang="cs-CZ" sz="800" kern="0" dirty="0">
              <a:solidFill>
                <a:sysClr val="windowText" lastClr="000000"/>
              </a:solidFill>
              <a:latin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cs-CZ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7030A0"/>
                </a:solidFill>
                <a:latin typeface="Georgia" pitchFamily="18" charset="0"/>
              </a:rPr>
              <a:t>KREVNÍ DESTIČKY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3400" y="1773238"/>
            <a:ext cx="4038600" cy="4525962"/>
          </a:xfrm>
        </p:spPr>
        <p:txBody>
          <a:bodyPr/>
          <a:lstStyle/>
          <a:p>
            <a:pPr>
              <a:buFont typeface="Wingdings" pitchFamily="2" charset="2"/>
              <a:buChar char="S"/>
            </a:pPr>
            <a:r>
              <a:rPr lang="cs-CZ" b="1" smtClean="0">
                <a:latin typeface="Georgia" pitchFamily="18" charset="0"/>
              </a:rPr>
              <a:t>150-350 tisíc v 1 mm</a:t>
            </a:r>
            <a:r>
              <a:rPr lang="cs-CZ" b="1" baseline="30000" smtClean="0">
                <a:latin typeface="Georgia" pitchFamily="18" charset="0"/>
              </a:rPr>
              <a:t>3</a:t>
            </a:r>
            <a:r>
              <a:rPr lang="cs-CZ" b="1" smtClean="0">
                <a:latin typeface="Georgia" pitchFamily="18" charset="0"/>
              </a:rPr>
              <a:t> krve,</a:t>
            </a:r>
          </a:p>
          <a:p>
            <a:pPr>
              <a:buFont typeface="Wingdings" pitchFamily="2" charset="2"/>
              <a:buChar char="S"/>
            </a:pPr>
            <a:r>
              <a:rPr lang="cs-CZ" b="1" smtClean="0">
                <a:latin typeface="Georgia" pitchFamily="18" charset="0"/>
              </a:rPr>
              <a:t> jsou bezjaderné,</a:t>
            </a:r>
          </a:p>
          <a:p>
            <a:pPr>
              <a:buFont typeface="Wingdings" pitchFamily="2" charset="2"/>
              <a:buChar char="S"/>
            </a:pPr>
            <a:r>
              <a:rPr lang="cs-CZ" b="1" smtClean="0">
                <a:latin typeface="Georgia" pitchFamily="18" charset="0"/>
              </a:rPr>
              <a:t> vznikají v kostní dřeni,</a:t>
            </a:r>
          </a:p>
          <a:p>
            <a:pPr>
              <a:buFont typeface="Wingdings" pitchFamily="2" charset="2"/>
              <a:buChar char="S"/>
            </a:pPr>
            <a:r>
              <a:rPr lang="cs-CZ" b="1" smtClean="0">
                <a:latin typeface="Georgia" pitchFamily="18" charset="0"/>
              </a:rPr>
              <a:t> jsou potřebné pro srážení krve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61" t="4012" r="2844" b="2982"/>
          <a:stretch>
            <a:fillRect/>
          </a:stretch>
        </p:blipFill>
        <p:spPr bwMode="auto">
          <a:xfrm>
            <a:off x="4592638" y="1755775"/>
            <a:ext cx="40068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7030A0"/>
                </a:solidFill>
                <a:latin typeface="Georgia" pitchFamily="18" charset="0"/>
              </a:rPr>
              <a:t>KREVNÍ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2012950"/>
            <a:ext cx="4038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k jejich objevu přispěl český lékař </a:t>
            </a:r>
            <a:r>
              <a:rPr lang="cs-CZ" b="1" dirty="0" smtClean="0">
                <a:solidFill>
                  <a:srgbClr val="FF0066"/>
                </a:solidFill>
                <a:latin typeface="Georgia" pitchFamily="18" charset="0"/>
              </a:rPr>
              <a:t>Jan Janský</a:t>
            </a:r>
            <a:r>
              <a:rPr lang="cs-CZ" b="1" dirty="0" smtClean="0">
                <a:latin typeface="Georgia" pitchFamily="18" charset="0"/>
              </a:rPr>
              <a:t>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rozlišujeme 4 skupiny: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atin typeface="Georgia" pitchFamily="18" charset="0"/>
              </a:rPr>
              <a:t> </a:t>
            </a:r>
            <a:r>
              <a:rPr lang="cs-CZ" b="1" dirty="0" smtClean="0">
                <a:latin typeface="Georgia" pitchFamily="18" charset="0"/>
              </a:rPr>
              <a:t>   </a:t>
            </a:r>
            <a:r>
              <a:rPr lang="cs-CZ" b="1" dirty="0" smtClean="0">
                <a:solidFill>
                  <a:srgbClr val="FF0066"/>
                </a:solidFill>
                <a:latin typeface="Georgia" pitchFamily="18" charset="0"/>
              </a:rPr>
              <a:t>A, B, AB a 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644007" y="1268760"/>
            <a:ext cx="3674757" cy="5270001"/>
          </a:xfrm>
          <a:prstGeom prst="ellipse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992"/>
          <a:stretch>
            <a:fillRect/>
          </a:stretch>
        </p:blipFill>
        <p:spPr bwMode="auto">
          <a:xfrm>
            <a:off x="6761163" y="2060575"/>
            <a:ext cx="20986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CÉVY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188" y="1268413"/>
            <a:ext cx="7273925" cy="4525962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latin typeface="Georgia" pitchFamily="18" charset="0"/>
              </a:rPr>
              <a:t>- 3 typy: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latin typeface="Georgia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>
                <a:solidFill>
                  <a:srgbClr val="FF0066"/>
                </a:solidFill>
                <a:latin typeface="Georgia" pitchFamily="18" charset="0"/>
              </a:rPr>
              <a:t>TEPNY</a:t>
            </a:r>
            <a:r>
              <a:rPr lang="cs-CZ" b="1" dirty="0" smtClean="0">
                <a:latin typeface="Georgia" pitchFamily="18" charset="0"/>
              </a:rPr>
              <a:t> – vedou krev ze srdce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b="1" dirty="0" smtClean="0">
              <a:latin typeface="Georgia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>
                <a:solidFill>
                  <a:srgbClr val="FF0066"/>
                </a:solidFill>
                <a:latin typeface="Georgia" pitchFamily="18" charset="0"/>
              </a:rPr>
              <a:t>ŽÍLY </a:t>
            </a:r>
            <a:r>
              <a:rPr lang="cs-CZ" b="1" dirty="0" smtClean="0">
                <a:latin typeface="Georgia" pitchFamily="18" charset="0"/>
              </a:rPr>
              <a:t>-  vedou krev do srdce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atin typeface="Georgia" pitchFamily="18" charset="0"/>
              </a:rPr>
              <a:t> </a:t>
            </a:r>
            <a:r>
              <a:rPr lang="cs-CZ" b="1" dirty="0" smtClean="0">
                <a:latin typeface="Georgia" pitchFamily="18" charset="0"/>
              </a:rPr>
              <a:t>    (jejich součástí jsou poloměsíčité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atin typeface="Georgia" pitchFamily="18" charset="0"/>
              </a:rPr>
              <a:t> </a:t>
            </a:r>
            <a:r>
              <a:rPr lang="cs-CZ" b="1" dirty="0" smtClean="0">
                <a:latin typeface="Georgia" pitchFamily="18" charset="0"/>
              </a:rPr>
              <a:t>     chlopně)</a:t>
            </a:r>
            <a:endParaRPr lang="cs-CZ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FF0066"/>
                </a:solidFill>
                <a:latin typeface="Georgia" pitchFamily="18" charset="0"/>
              </a:rPr>
              <a:t>3. VLÁSEČNICE</a:t>
            </a:r>
            <a:r>
              <a:rPr lang="cs-CZ" b="1" dirty="0" smtClean="0">
                <a:latin typeface="Georgia" pitchFamily="18" charset="0"/>
              </a:rPr>
              <a:t> – přes jejich stěny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atin typeface="Georgia" pitchFamily="18" charset="0"/>
              </a:rPr>
              <a:t> </a:t>
            </a:r>
            <a:r>
              <a:rPr lang="cs-CZ" b="1" dirty="0" smtClean="0">
                <a:latin typeface="Georgia" pitchFamily="18" charset="0"/>
              </a:rPr>
              <a:t>    přecházejí voda, živiny, dýchací plyny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atin typeface="Georgia" pitchFamily="18" charset="0"/>
              </a:rPr>
              <a:t> </a:t>
            </a:r>
            <a:r>
              <a:rPr lang="cs-CZ" b="1" dirty="0" smtClean="0">
                <a:latin typeface="Georgia" pitchFamily="18" charset="0"/>
              </a:rPr>
              <a:t>    a odpadní látky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OBĚH KRVE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lidská </a:t>
            </a:r>
            <a:r>
              <a:rPr lang="cs-CZ" b="1" dirty="0">
                <a:latin typeface="Georgia" pitchFamily="18" charset="0"/>
              </a:rPr>
              <a:t>oběhová soustava je </a:t>
            </a:r>
            <a:r>
              <a:rPr lang="cs-CZ" b="1" dirty="0" smtClean="0">
                <a:latin typeface="Georgia" pitchFamily="18" charset="0"/>
              </a:rPr>
              <a:t>uzavřená,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je </a:t>
            </a:r>
            <a:r>
              <a:rPr lang="cs-CZ" b="1" dirty="0">
                <a:latin typeface="Georgia" pitchFamily="18" charset="0"/>
              </a:rPr>
              <a:t>složená ze </a:t>
            </a:r>
            <a:r>
              <a:rPr lang="cs-CZ" b="1" dirty="0" smtClean="0">
                <a:latin typeface="Georgia" pitchFamily="18" charset="0"/>
              </a:rPr>
              <a:t>2 </a:t>
            </a:r>
            <a:r>
              <a:rPr lang="cs-CZ" b="1" dirty="0">
                <a:latin typeface="Georgia" pitchFamily="18" charset="0"/>
              </a:rPr>
              <a:t>hlavních okruhů</a:t>
            </a:r>
            <a:r>
              <a:rPr lang="cs-CZ" b="1" dirty="0" smtClean="0">
                <a:latin typeface="Georgia" pitchFamily="18" charset="0"/>
              </a:rPr>
              <a:t>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malý (plicní) oběh </a:t>
            </a:r>
            <a:r>
              <a:rPr lang="cs-CZ" b="1" dirty="0" smtClean="0">
                <a:latin typeface="Georgia" pitchFamily="18" charset="0"/>
              </a:rPr>
              <a:t>- cirkulace krve </a:t>
            </a:r>
            <a:r>
              <a:rPr lang="cs-CZ" b="1" dirty="0">
                <a:latin typeface="Georgia" pitchFamily="18" charset="0"/>
              </a:rPr>
              <a:t>mezi srdcem a plícemi, </a:t>
            </a:r>
            <a:endParaRPr lang="cs-CZ" b="1" dirty="0" smtClean="0">
              <a:latin typeface="Georgia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velký (tělní) oběh </a:t>
            </a:r>
            <a:r>
              <a:rPr lang="cs-CZ" b="1" dirty="0" smtClean="0">
                <a:latin typeface="Georgia" pitchFamily="18" charset="0"/>
              </a:rPr>
              <a:t>– kolování krve mezi </a:t>
            </a:r>
            <a:r>
              <a:rPr lang="cs-CZ" b="1" dirty="0">
                <a:latin typeface="Georgia" pitchFamily="18" charset="0"/>
              </a:rPr>
              <a:t>srdcem a celým </a:t>
            </a:r>
            <a:r>
              <a:rPr lang="cs-CZ" b="1" dirty="0" smtClean="0">
                <a:latin typeface="Georgia" pitchFamily="18" charset="0"/>
              </a:rPr>
              <a:t>tělem (aby </a:t>
            </a:r>
            <a:r>
              <a:rPr lang="cs-CZ" b="1" dirty="0">
                <a:latin typeface="Georgia" pitchFamily="18" charset="0"/>
              </a:rPr>
              <a:t>byly živiny a kyslík dopraveny k </a:t>
            </a:r>
            <a:r>
              <a:rPr lang="cs-CZ" b="1" dirty="0" smtClean="0">
                <a:latin typeface="Georgia" pitchFamily="18" charset="0"/>
              </a:rPr>
              <a:t>buňkám)</a:t>
            </a:r>
            <a:endParaRPr lang="cs-CZ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SRDCE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r>
              <a:rPr lang="cs-CZ" b="1" dirty="0" smtClean="0">
                <a:latin typeface="Georgia" pitchFamily="18" charset="0"/>
              </a:rPr>
              <a:t>dutý sval uložený v dutině hrudní ve vazivovém obalu – </a:t>
            </a: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osrdečníku</a:t>
            </a:r>
            <a:r>
              <a:rPr lang="cs-CZ" b="1" dirty="0" smtClean="0">
                <a:latin typeface="Georgia" pitchFamily="18" charset="0"/>
              </a:rPr>
              <a:t>,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r>
              <a:rPr lang="cs-CZ" b="1" dirty="0" smtClean="0">
                <a:latin typeface="Georgia" pitchFamily="18" charset="0"/>
              </a:rPr>
              <a:t>je rozděleno na </a:t>
            </a: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4 části</a:t>
            </a:r>
            <a:r>
              <a:rPr lang="cs-CZ" b="1" dirty="0" smtClean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cs-CZ" b="1" dirty="0" smtClean="0">
                <a:latin typeface="Georgia" pitchFamily="18" charset="0"/>
              </a:rPr>
              <a:t>(2 síně, 2 komory),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r>
              <a:rPr lang="cs-CZ" b="1" dirty="0" smtClean="0">
                <a:latin typeface="Georgia" pitchFamily="18" charset="0"/>
              </a:rPr>
              <a:t> mezi síní a komorou jsou tzv. </a:t>
            </a: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cípaté chlopně</a:t>
            </a:r>
            <a:r>
              <a:rPr lang="cs-CZ" b="1" dirty="0" smtClean="0">
                <a:latin typeface="Georgia" pitchFamily="18" charset="0"/>
              </a:rPr>
              <a:t>,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r>
              <a:rPr lang="cs-CZ" b="1" dirty="0" smtClean="0">
                <a:latin typeface="Georgia" pitchFamily="18" charset="0"/>
              </a:rPr>
              <a:t> na začátku srdečnice a plicní tepny jsou </a:t>
            </a: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poloměsíčité chlopně</a:t>
            </a:r>
            <a:r>
              <a:rPr lang="cs-CZ" b="1" dirty="0" smtClean="0">
                <a:latin typeface="Georgia" pitchFamily="18" charset="0"/>
              </a:rPr>
              <a:t>,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r>
              <a:rPr lang="cs-CZ" b="1" dirty="0" smtClean="0">
                <a:latin typeface="Georgia" pitchFamily="18" charset="0"/>
              </a:rPr>
              <a:t>na povrchu srdce jsou </a:t>
            </a: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věnčité tepny</a:t>
            </a:r>
            <a:r>
              <a:rPr lang="cs-CZ" b="1" dirty="0" smtClean="0">
                <a:latin typeface="Georgia" pitchFamily="18" charset="0"/>
              </a:rPr>
              <a:t>, které zásobují srdce kyslíkem a živinami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33" r="4213"/>
          <a:stretch>
            <a:fillRect/>
          </a:stretch>
        </p:blipFill>
        <p:spPr>
          <a:xfrm>
            <a:off x="557213" y="788988"/>
            <a:ext cx="8029575" cy="5280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FF0066"/>
                </a:solidFill>
                <a:latin typeface="Georgia" pitchFamily="18" charset="0"/>
              </a:rPr>
              <a:t>ČINNOST SRDCE: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r>
              <a:rPr lang="cs-CZ" b="1" dirty="0" smtClean="0">
                <a:latin typeface="Georgia" pitchFamily="18" charset="0"/>
              </a:rPr>
              <a:t>srdce pracuje jako čerpadlo,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r>
              <a:rPr lang="cs-CZ" b="1" dirty="0" smtClean="0">
                <a:latin typeface="Georgia" pitchFamily="18" charset="0"/>
              </a:rPr>
              <a:t>cyklus má 2 fáze – stah (</a:t>
            </a: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SYSTOLA</a:t>
            </a:r>
            <a:r>
              <a:rPr lang="cs-CZ" b="1" dirty="0" smtClean="0">
                <a:latin typeface="Georgia" pitchFamily="18" charset="0"/>
              </a:rPr>
              <a:t>) a uvolnění (</a:t>
            </a: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DIASTOLA</a:t>
            </a:r>
            <a:r>
              <a:rPr lang="cs-CZ" b="1" dirty="0" smtClean="0">
                <a:latin typeface="Georgia" pitchFamily="18" charset="0"/>
              </a:rPr>
              <a:t>),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r>
              <a:rPr lang="cs-CZ" b="1" dirty="0" smtClean="0">
                <a:latin typeface="Georgia" pitchFamily="18" charset="0"/>
              </a:rPr>
              <a:t>činnost je řízena elektrickými impulsy,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r>
              <a:rPr lang="cs-CZ" b="1" dirty="0" smtClean="0">
                <a:latin typeface="Georgia" pitchFamily="18" charset="0"/>
              </a:rPr>
              <a:t>podněty ke kontrakci vznikají přímo v srdci (</a:t>
            </a:r>
            <a:r>
              <a:rPr lang="cs-CZ" b="1" dirty="0" err="1" smtClean="0">
                <a:latin typeface="Georgia" pitchFamily="18" charset="0"/>
              </a:rPr>
              <a:t>automacie</a:t>
            </a:r>
            <a:r>
              <a:rPr lang="cs-CZ" b="1" dirty="0" smtClean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©"/>
              <a:defRPr/>
            </a:pPr>
            <a:endParaRPr lang="cs-CZ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LYMFATICKÝ SYSTÉM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040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odvádí </a:t>
            </a:r>
            <a:r>
              <a:rPr lang="cs-CZ" b="1" dirty="0">
                <a:latin typeface="Georgia" pitchFamily="18" charset="0"/>
              </a:rPr>
              <a:t>z tkání přebytečný tkáňový mok, zplodiny látkové přeměny z tkání, kapičky tuku a sloučeniny, které nemohly projít stěnou krevních vlásečnic, </a:t>
            </a:r>
            <a:endParaRPr lang="cs-CZ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zajišťuje </a:t>
            </a:r>
            <a:r>
              <a:rPr lang="cs-CZ" b="1" dirty="0">
                <a:solidFill>
                  <a:srgbClr val="7030A0"/>
                </a:solidFill>
                <a:latin typeface="Georgia" pitchFamily="18" charset="0"/>
              </a:rPr>
              <a:t>obranu těla proti </a:t>
            </a: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infekci</a:t>
            </a:r>
            <a:r>
              <a:rPr lang="cs-CZ" b="1" dirty="0" smtClean="0">
                <a:latin typeface="Georgia" pitchFamily="18" charset="0"/>
              </a:rPr>
              <a:t>,</a:t>
            </a: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zahrnuje </a:t>
            </a:r>
            <a:r>
              <a:rPr lang="cs-CZ" b="1" dirty="0">
                <a:solidFill>
                  <a:srgbClr val="7030A0"/>
                </a:solidFill>
                <a:latin typeface="Georgia" pitchFamily="18" charset="0"/>
              </a:rPr>
              <a:t>mízní vlásečnice, mízní cévy, mízní uzliny a orgány </a:t>
            </a:r>
            <a:r>
              <a:rPr lang="cs-CZ" b="1" dirty="0">
                <a:latin typeface="Georgia" pitchFamily="18" charset="0"/>
              </a:rPr>
              <a:t>(SLEZINA, BRZLÍK</a:t>
            </a:r>
            <a:r>
              <a:rPr lang="cs-CZ" b="1" dirty="0" smtClean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Lymfa (míza</a:t>
            </a:r>
            <a:r>
              <a:rPr lang="cs-CZ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tvoří </a:t>
            </a:r>
            <a:r>
              <a:rPr lang="cs-CZ" b="1" dirty="0">
                <a:latin typeface="Georgia" pitchFamily="18" charset="0"/>
              </a:rPr>
              <a:t>se z tkáňového </a:t>
            </a:r>
            <a:r>
              <a:rPr lang="cs-CZ" b="1" dirty="0" smtClean="0">
                <a:latin typeface="Georgia" pitchFamily="18" charset="0"/>
              </a:rPr>
              <a:t>moku,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podobná </a:t>
            </a:r>
            <a:r>
              <a:rPr lang="cs-CZ" b="1" dirty="0">
                <a:latin typeface="Georgia" pitchFamily="18" charset="0"/>
              </a:rPr>
              <a:t>krevní </a:t>
            </a:r>
            <a:r>
              <a:rPr lang="cs-CZ" b="1" dirty="0" smtClean="0">
                <a:latin typeface="Georgia" pitchFamily="18" charset="0"/>
              </a:rPr>
              <a:t>plazmě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Mízní uzliny</a:t>
            </a:r>
            <a:r>
              <a:rPr lang="cs-CZ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bělavé </a:t>
            </a:r>
            <a:r>
              <a:rPr lang="cs-CZ" b="1" dirty="0">
                <a:latin typeface="Georgia" pitchFamily="18" charset="0"/>
              </a:rPr>
              <a:t>uzlíky, které se při napadení těla infekcí zvětšují (na krku, v podpaží, v tříslech</a:t>
            </a:r>
            <a:r>
              <a:rPr lang="cs-CZ" b="1" dirty="0" smtClean="0">
                <a:latin typeface="Georgia" pitchFamily="18" charset="0"/>
              </a:rPr>
              <a:t>),</a:t>
            </a: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Calibri" pitchFamily="34" charset="0"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filtrují mízu, 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vytvářejí protilátky a  bílé krvinky (tvořící protilátky </a:t>
            </a:r>
            <a:r>
              <a:rPr lang="cs-CZ" b="1" dirty="0">
                <a:latin typeface="Georgia" pitchFamily="18" charset="0"/>
              </a:rPr>
              <a:t>proti </a:t>
            </a:r>
            <a:r>
              <a:rPr lang="cs-CZ" b="1" dirty="0" smtClean="0">
                <a:latin typeface="Georgia" pitchFamily="18" charset="0"/>
              </a:rPr>
              <a:t>infekci)</a:t>
            </a:r>
            <a:endParaRPr lang="cs-CZ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260350"/>
            <a:ext cx="5041900" cy="6408738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Slezina:</a:t>
            </a:r>
            <a:endParaRPr lang="cs-CZ" sz="3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atin typeface="Georgia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Georgia" pitchFamily="18" charset="0"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největší </a:t>
            </a:r>
            <a:r>
              <a:rPr lang="cs-CZ" b="1" dirty="0">
                <a:latin typeface="Georgia" pitchFamily="18" charset="0"/>
              </a:rPr>
              <a:t>mízní orgán oválného tvaru (10 – 20 cm</a:t>
            </a:r>
            <a:r>
              <a:rPr lang="cs-CZ" b="1" dirty="0" smtClean="0">
                <a:latin typeface="Georgia" pitchFamily="18" charset="0"/>
              </a:rPr>
              <a:t>),</a:t>
            </a: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Georgia" pitchFamily="18" charset="0"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leží v </a:t>
            </a:r>
            <a:r>
              <a:rPr lang="cs-CZ" b="1" dirty="0">
                <a:latin typeface="Georgia" pitchFamily="18" charset="0"/>
              </a:rPr>
              <a:t>dutině břišní nalevo od </a:t>
            </a:r>
            <a:r>
              <a:rPr lang="cs-CZ" b="1" dirty="0" smtClean="0">
                <a:latin typeface="Georgia" pitchFamily="18" charset="0"/>
              </a:rPr>
              <a:t>žaludku,</a:t>
            </a: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Georgia" pitchFamily="18" charset="0"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tvoří část </a:t>
            </a:r>
            <a:r>
              <a:rPr lang="cs-CZ" b="1" dirty="0">
                <a:latin typeface="Georgia" pitchFamily="18" charset="0"/>
              </a:rPr>
              <a:t>bílých krvinek – význam pro odolnost (imunitu</a:t>
            </a:r>
            <a:r>
              <a:rPr lang="cs-CZ" b="1" dirty="0" smtClean="0">
                <a:latin typeface="Georgia" pitchFamily="18" charset="0"/>
              </a:rPr>
              <a:t>),</a:t>
            </a: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Georgia" pitchFamily="18" charset="0"/>
              <a:buChar char="-"/>
              <a:defRPr/>
            </a:pPr>
            <a:r>
              <a:rPr lang="cs-CZ" b="1" dirty="0">
                <a:latin typeface="Georgia" pitchFamily="18" charset="0"/>
              </a:rPr>
              <a:t>z</a:t>
            </a:r>
            <a:r>
              <a:rPr lang="cs-CZ" b="1" dirty="0" smtClean="0">
                <a:latin typeface="Georgia" pitchFamily="18" charset="0"/>
              </a:rPr>
              <a:t>anikají zde opotřebené červené krvinky, </a:t>
            </a:r>
          </a:p>
          <a:p>
            <a:pPr fontAlgn="auto">
              <a:spcAft>
                <a:spcPts val="0"/>
              </a:spcAft>
              <a:buFont typeface="Georgia" pitchFamily="18" charset="0"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umožňuje </a:t>
            </a:r>
            <a:r>
              <a:rPr lang="cs-CZ" b="1" dirty="0">
                <a:latin typeface="Georgia" pitchFamily="18" charset="0"/>
              </a:rPr>
              <a:t>uchovávat krev do </a:t>
            </a:r>
            <a:r>
              <a:rPr lang="cs-CZ" b="1" dirty="0" smtClean="0">
                <a:latin typeface="Georgia" pitchFamily="18" charset="0"/>
              </a:rPr>
              <a:t>zásoby</a:t>
            </a:r>
          </a:p>
          <a:p>
            <a:pPr fontAlgn="auto">
              <a:spcAft>
                <a:spcPts val="0"/>
              </a:spcAft>
              <a:buFont typeface="Georgia" pitchFamily="18" charset="0"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denně přes ní proteče </a:t>
            </a:r>
            <a:r>
              <a:rPr lang="cs-CZ" b="1" dirty="0">
                <a:latin typeface="Georgia" pitchFamily="18" charset="0"/>
              </a:rPr>
              <a:t>asi 300 litrů </a:t>
            </a:r>
            <a:r>
              <a:rPr lang="cs-CZ" b="1" dirty="0" smtClean="0">
                <a:latin typeface="Georgia" pitchFamily="18" charset="0"/>
              </a:rPr>
              <a:t>krve,</a:t>
            </a: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Georgia" pitchFamily="18" charset="0"/>
              <a:buChar char="-"/>
              <a:defRPr/>
            </a:pPr>
            <a:r>
              <a:rPr lang="cs-CZ" b="1" dirty="0" smtClean="0">
                <a:latin typeface="Georgia" pitchFamily="18" charset="0"/>
              </a:rPr>
              <a:t>v </a:t>
            </a:r>
            <a:r>
              <a:rPr lang="cs-CZ" b="1" dirty="0">
                <a:latin typeface="Georgia" pitchFamily="18" charset="0"/>
              </a:rPr>
              <a:t>dospělosti není pro život nezbytná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/>
          </a:p>
        </p:txBody>
      </p:sp>
      <p:pic>
        <p:nvPicPr>
          <p:cNvPr id="3174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35" r="3510"/>
          <a:stretch>
            <a:fillRect/>
          </a:stretch>
        </p:blipFill>
        <p:spPr>
          <a:xfrm>
            <a:off x="5364163" y="2205038"/>
            <a:ext cx="3559175" cy="3294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3"/>
          <p:cNvSpPr txBox="1">
            <a:spLocks noChangeArrowheads="1"/>
          </p:cNvSpPr>
          <p:nvPr/>
        </p:nvSpPr>
        <p:spPr bwMode="auto">
          <a:xfrm>
            <a:off x="3132138" y="188913"/>
            <a:ext cx="25923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kern="0" dirty="0">
                <a:solidFill>
                  <a:sysClr val="windowText" lastClr="000000"/>
                </a:solidFill>
                <a:latin typeface="+mn-lt"/>
              </a:rPr>
              <a:t>ANOTACE</a:t>
            </a:r>
            <a:endParaRPr lang="cs-CZ" kern="0" dirty="0">
              <a:solidFill>
                <a:sysClr val="windowText" lastClr="000000"/>
              </a:solidFill>
              <a:latin typeface="+mn-lt"/>
            </a:endParaRPr>
          </a:p>
        </p:txBody>
      </p:sp>
      <p:graphicFrame>
        <p:nvGraphicFramePr>
          <p:cNvPr id="3" name="Group 8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7373989"/>
              </p:ext>
            </p:extLst>
          </p:nvPr>
        </p:nvGraphicFramePr>
        <p:xfrm>
          <a:off x="395288" y="836613"/>
          <a:ext cx="8424935" cy="5685305"/>
        </p:xfrm>
        <a:graphic>
          <a:graphicData uri="http://schemas.openxmlformats.org/drawingml/2006/table">
            <a:tbl>
              <a:tblPr/>
              <a:tblGrid>
                <a:gridCol w="1464714"/>
                <a:gridCol w="3774023"/>
                <a:gridCol w="3186198"/>
              </a:tblGrid>
              <a:tr h="305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0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Oběhová soustava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77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Cílem prezentace je seznámit žáky se stavbou a činností oběhové soustavy člověka.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5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Výstup: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Žák určí polohu a objasní stavbu a funkci orgánů a orgánových soustav lidského těla, vysvětlí jejich vztahy.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5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slova: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Srdce, cévy, krev, míza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5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Petra Stixová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0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5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Cílová skupina: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stupeň ZŠ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5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8.- 9. ročník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9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Vzdělávací program: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Školní vzdělávací program pro základní vzdělávání, 793/2009 , Škola pro každého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7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9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učebního materiálu: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5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Formát: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 PowerPoint 2010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 24 snímků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404813"/>
            <a:ext cx="4038600" cy="57213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Brzlík: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Georgia" pitchFamily="18" charset="0"/>
              <a:buChar char="-"/>
              <a:defRPr/>
            </a:pPr>
            <a:r>
              <a:rPr lang="cs-CZ" sz="3200" b="1" dirty="0" smtClean="0">
                <a:latin typeface="Georgia" pitchFamily="18" charset="0"/>
              </a:rPr>
              <a:t>žláza uložená za </a:t>
            </a:r>
            <a:r>
              <a:rPr lang="cs-CZ" sz="3200" b="1" dirty="0">
                <a:latin typeface="Georgia" pitchFamily="18" charset="0"/>
              </a:rPr>
              <a:t>hrudní </a:t>
            </a:r>
            <a:r>
              <a:rPr lang="cs-CZ" sz="3200" b="1" dirty="0" smtClean="0">
                <a:latin typeface="Georgia" pitchFamily="18" charset="0"/>
              </a:rPr>
              <a:t>kostí,</a:t>
            </a:r>
            <a:endParaRPr lang="cs-CZ" sz="3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Georgia" pitchFamily="18" charset="0"/>
              <a:buChar char="-"/>
              <a:defRPr/>
            </a:pPr>
            <a:r>
              <a:rPr lang="cs-CZ" sz="3200" b="1" dirty="0" smtClean="0">
                <a:latin typeface="Georgia" pitchFamily="18" charset="0"/>
              </a:rPr>
              <a:t>dozrávají </a:t>
            </a:r>
            <a:r>
              <a:rPr lang="cs-CZ" sz="3200" b="1" dirty="0">
                <a:latin typeface="Georgia" pitchFamily="18" charset="0"/>
              </a:rPr>
              <a:t>zde bílé </a:t>
            </a:r>
            <a:r>
              <a:rPr lang="cs-CZ" sz="3200" b="1" dirty="0" smtClean="0">
                <a:latin typeface="Georgia" pitchFamily="18" charset="0"/>
              </a:rPr>
              <a:t>krvinky,</a:t>
            </a:r>
          </a:p>
          <a:p>
            <a:pPr fontAlgn="auto">
              <a:spcAft>
                <a:spcPts val="0"/>
              </a:spcAft>
              <a:buFont typeface="Georgia" pitchFamily="18" charset="0"/>
              <a:buChar char="-"/>
              <a:defRPr/>
            </a:pPr>
            <a:r>
              <a:rPr lang="cs-CZ" sz="3200" b="1" dirty="0" smtClean="0">
                <a:latin typeface="Georgia" pitchFamily="18" charset="0"/>
              </a:rPr>
              <a:t>vznikají </a:t>
            </a:r>
            <a:r>
              <a:rPr lang="cs-CZ" sz="3200" b="1" dirty="0">
                <a:latin typeface="Georgia" pitchFamily="18" charset="0"/>
              </a:rPr>
              <a:t>zde </a:t>
            </a:r>
            <a:r>
              <a:rPr lang="cs-CZ" sz="3200" b="1" dirty="0" smtClean="0">
                <a:latin typeface="Georgia" pitchFamily="18" charset="0"/>
              </a:rPr>
              <a:t>hormony,</a:t>
            </a:r>
            <a:endParaRPr lang="cs-CZ" sz="3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Georgia" pitchFamily="18" charset="0"/>
              <a:buChar char="-"/>
              <a:defRPr/>
            </a:pPr>
            <a:r>
              <a:rPr lang="cs-CZ" sz="3200" b="1" dirty="0" smtClean="0">
                <a:latin typeface="Georgia" pitchFamily="18" charset="0"/>
              </a:rPr>
              <a:t>do </a:t>
            </a:r>
            <a:r>
              <a:rPr lang="cs-CZ" sz="3200" b="1" dirty="0">
                <a:latin typeface="Georgia" pitchFamily="18" charset="0"/>
              </a:rPr>
              <a:t>puberty se značně zmenšuje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557338"/>
            <a:ext cx="4017962" cy="431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smtClean="0">
                <a:solidFill>
                  <a:srgbClr val="002060"/>
                </a:solidFill>
                <a:latin typeface="Georgia" pitchFamily="18" charset="0"/>
              </a:rPr>
              <a:t>POUŽITÉ 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>
                <a:latin typeface="Georgia" pitchFamily="18" charset="0"/>
              </a:rPr>
              <a:t>NOVOTNÝ, Ivan a Michal HRUŠKA. Biologie člověka pro gymnázia. 1. vyd. Praha: Fortuna, 1995, 136 s. ISBN 80-716-8234-9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>
                <a:latin typeface="Georgia" pitchFamily="18" charset="0"/>
              </a:rPr>
              <a:t>KANTOREK, Jan, Jaroslav JURČÁK a Jiří FRONĚK. Přírodopis 8. Olomouc: </a:t>
            </a:r>
            <a:r>
              <a:rPr lang="cs-CZ" sz="1800" b="1" dirty="0" err="1">
                <a:latin typeface="Georgia" pitchFamily="18" charset="0"/>
              </a:rPr>
              <a:t>Prodos</a:t>
            </a:r>
            <a:r>
              <a:rPr lang="cs-CZ" sz="1800" b="1" dirty="0">
                <a:latin typeface="Georgia" pitchFamily="18" charset="0"/>
              </a:rPr>
              <a:t>, 1999, 127 s. ISBN </a:t>
            </a:r>
            <a:r>
              <a:rPr lang="cs-CZ" sz="1800" b="1" dirty="0" smtClean="0">
                <a:latin typeface="Georgia" pitchFamily="18" charset="0"/>
              </a:rPr>
              <a:t>80-723-0040-7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latin typeface="Georgia" pitchFamily="18" charset="0"/>
              </a:rPr>
              <a:t>Formed elements of blood. In: [online]. [cit. </a:t>
            </a:r>
            <a:r>
              <a:rPr lang="en-US" sz="1800" b="1" dirty="0" smtClean="0">
                <a:latin typeface="Georgia" pitchFamily="18" charset="0"/>
              </a:rPr>
              <a:t>2011-08-26]. </a:t>
            </a:r>
            <a:r>
              <a:rPr lang="en-US" sz="1800" b="1" dirty="0" err="1">
                <a:latin typeface="Georgia" pitchFamily="18" charset="0"/>
              </a:rPr>
              <a:t>Dostupné</a:t>
            </a:r>
            <a:r>
              <a:rPr lang="en-US" sz="1800" b="1" dirty="0">
                <a:latin typeface="Georgia" pitchFamily="18" charset="0"/>
              </a:rPr>
              <a:t> z: http://www.google.cz/imgres?q=%C4%8Derven%C3%A9+krvinky&amp;hl=cs&amp;sa=X&amp;biw=1440&amp;bih=683&amp;tbm=isch&amp;prmd=imvns&amp;tbnid=s2CxmA7H2uDX3M:&amp;imgrefurl=http://printer-friendly.adam.com/content.aspx%3FproductId%3D117%26pid%3D1%26gid%3D000527%26c_custid%3D758&amp;docid=KVYq-jJ4ptWWAM&amp;imgurl=http://printer-friendly.adam.com/graphics/images/en/19192.jpg&amp;w=400&amp;h=320&amp;ei=HeOjT6ijC4aztAaP3JWCBg&amp;zoom=1&amp;iact=rc&amp;dur=151&amp;sig=103301014286015974128&amp;page=2&amp;tbnh=159&amp;tbnw=197&amp;start=18&amp;ndsp=25&amp;ved=1t:429,r:0,s:18,i:126&amp;tx=111&amp;ty=78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>
                <a:latin typeface="Georgia" pitchFamily="18" charset="0"/>
              </a:rPr>
              <a:t>Červené krvinky. In: [online]. [cit. </a:t>
            </a:r>
            <a:r>
              <a:rPr lang="cs-CZ" sz="1800" b="1" dirty="0" smtClean="0">
                <a:latin typeface="Georgia" pitchFamily="18" charset="0"/>
              </a:rPr>
              <a:t>2011-08-26]. </a:t>
            </a:r>
            <a:r>
              <a:rPr lang="cs-CZ" sz="1800" b="1" dirty="0">
                <a:latin typeface="Georgia" pitchFamily="18" charset="0"/>
              </a:rPr>
              <a:t>Dostupné z: http://www.google.cz/imgres?q=%C4%8Derven%C3%A9+krvinky&amp;hl=cs&amp;sa=X&amp;biw=1440&amp;bih=683&amp;tbm=isch&amp;prmd=imvns&amp;tbnid=ak0KRAXdkHP0pM:&amp;imgrefurl=http://medicina.ronnie.cz/c-8695-krevni-obraz-a-zanetlive-markery-i.html&amp;docid=Od1naU00j4mdCM&amp;imgurl=http://medicina.ronnie.cz/img/data/clanky/normal/8695_2.jpg&amp;w=350&amp;h=263&amp;ei=HeOjT6ijC4aztAaP3JWCBg&amp;zoom=1&amp;iact=rc&amp;dur=131&amp;sig=103301014286015974128&amp;page=1&amp;tbnh=143&amp;tbnw=204&amp;start=0&amp;ndsp=18&amp;ved=1t:429,r:8,s:0,i:102&amp;tx=106&amp;ty=62 </a:t>
            </a:r>
            <a:endParaRPr lang="cs-CZ" sz="18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>
                <a:latin typeface="Georgia" pitchFamily="18" charset="0"/>
              </a:rPr>
              <a:t>Bílé krvinky. In: [online]. [cit. </a:t>
            </a:r>
            <a:r>
              <a:rPr lang="cs-CZ" sz="1800" b="1" dirty="0" smtClean="0">
                <a:latin typeface="Georgia" pitchFamily="18" charset="0"/>
              </a:rPr>
              <a:t>2011-08-26]. </a:t>
            </a:r>
            <a:r>
              <a:rPr lang="cs-CZ" sz="1800" b="1" dirty="0">
                <a:latin typeface="Georgia" pitchFamily="18" charset="0"/>
              </a:rPr>
              <a:t>Dostupné z: http://www.google.cz/imgres?q=b%C3%ADl%C3%A9+krvinky&amp;hl=cs&amp;sa=X&amp;biw=1440&amp;bih=683&amp;tbm=isch&amp;prmd=imvns&amp;tbnid=Y21v8zUQaulSZM:&amp;imgrefurl=http://medicina.ronnie.cz/c-8696-krevni-obraz-a-zanetlive-markery-ii.html&amp;docid=BNGjI4NE4-jGXM&amp;imgurl=http://medicina.ronnie.cz/img/data/clanky/normal/8696_1.jpg&amp;w=350&amp;h=277&amp;ei=QuWjT9a_CMbDtAbhiaWGBg&amp;zoom=1&amp;iact=hc&amp;vpx=746&amp;vpy=182&amp;dur=737&amp;hovh=200&amp;hovw=252&amp;tx=132&amp;ty=98&amp;sig=103301014286015974128&amp;page=1&amp;tbnh=138&amp;tbnw=186&amp;start=0&amp;ndsp=19&amp;ved=1t:429,r:3,s:0,i:91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1198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>
                <a:latin typeface="Georgia" pitchFamily="18" charset="0"/>
              </a:rPr>
              <a:t>Krevní destičky. In: [online]. [cit. </a:t>
            </a:r>
            <a:r>
              <a:rPr lang="cs-CZ" sz="1800" b="1" dirty="0" smtClean="0">
                <a:latin typeface="Georgia" pitchFamily="18" charset="0"/>
              </a:rPr>
              <a:t>2011-08-26]. </a:t>
            </a:r>
            <a:r>
              <a:rPr lang="cs-CZ" sz="1800" b="1" dirty="0">
                <a:latin typeface="Georgia" pitchFamily="18" charset="0"/>
              </a:rPr>
              <a:t>Dostupné z: http://www.google.cz/imgres?q=krevn%C3%AD+desti%C4%8Dky&amp;hl=cs&amp;sa=X&amp;biw=1440&amp;bih=683&amp;tbm=isch&amp;prmd=imvns&amp;tbnid=6nYzVerR7mvcmM:&amp;imgrefurl=http://medicina.ronnie.cz/c-8696-krevni-obraz-a-zanetlive-markery-ii.html&amp;docid=BNGjI4NE4-jGXM&amp;imgurl=http://medicina.ronnie.cz/img/data/clanky/normal/8696_2.jpg&amp;w=350&amp;h=333&amp;ei=iuajT8LKFcnTtAakn7COBg&amp;zoom=1&amp;iact=rc&amp;dur=131&amp;sig=103301014286015974128&amp;page=1&amp;tbnh=153&amp;tbnw=161&amp;start=0&amp;ndsp=18&amp;ved=1t:429,r:4,s:0,i:79&amp;tx=102&amp;ty=104 </a:t>
            </a:r>
            <a:endParaRPr lang="cs-CZ" sz="1800" b="1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b="1" dirty="0">
                <a:latin typeface="Georgia" pitchFamily="18" charset="0"/>
              </a:rPr>
              <a:t>Slezina. In: [online]. [cit. </a:t>
            </a:r>
            <a:r>
              <a:rPr lang="it-IT" sz="1800" b="1" dirty="0" smtClean="0">
                <a:latin typeface="Georgia" pitchFamily="18" charset="0"/>
              </a:rPr>
              <a:t>2011-08-26]. </a:t>
            </a:r>
            <a:r>
              <a:rPr lang="it-IT" sz="1800" b="1" dirty="0">
                <a:latin typeface="Georgia" pitchFamily="18" charset="0"/>
              </a:rPr>
              <a:t>Dostupné z: http://www.google.cz/imgres?q=slezina&amp;hl=cs&amp;sa=X&amp;biw=1440&amp;bih=683&amp;tbm=isch&amp;prmd=imvns&amp;tbnid=aOYhSkUPIbwsHM:&amp;imgrefurl=http://pi-centrum.e-shoper.net/clanky/45-slezina-a-zaludek/&amp;docid=SxFXa21A9S6FFM&amp;imgurl=http://www.pi-centrum.kvalitne.cz/data/clanky/img/slezina.jpg&amp;w=400&amp;h=320&amp;ei=dNqoT6SEIfTR4QS119WmBA&amp;zoom=1&amp;iact=hc&amp;vpx=316&amp;vpy=182&amp;dur=3629&amp;hovh=201&amp;hovw=251&amp;tx=119&amp;ty=100&amp;sig=103301014286015974128&amp;page=1&amp;tbnh=139&amp;tbnw=174&amp;start=0&amp;ndsp=21&amp;ved=1t:429,r:1,s:0,i:100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r>
              <a:rPr lang="cs-CZ" sz="1800" b="1" smtClean="0">
                <a:latin typeface="Georgia" pitchFamily="18" charset="0"/>
              </a:rPr>
              <a:t>Thymus. In: [online]. [cit. 2011-08-26]. Dostupné z: http://www.google.cz/imgres?q=brzl%C3%ADk&amp;start=95&amp;hl=cs&amp;sa=X&amp;biw=1440&amp;bih=683&amp;addh=36&amp;tbm=isch&amp;prmd=imvnse&amp;tbnid=BKUda5CTjrsG5M:&amp;imgrefurl=http://www.larousse.fr/encyclopedie/medical/thymus/16579&amp;docid=Wu1wfyeqtpu6oM&amp;imgurl=http://www.larousse.fr/encyclopedie/data/images/1002120-Localisation_du_thymus.jpg&amp;w=400&amp;h=400&amp;ei=hdyoT8fvI6Og4gTutNmcDQ&amp;zoom=1&amp;iact=hc&amp;vpx=1168&amp;vpy=2&amp;dur=946&amp;hovh=225&amp;hovw=225&amp;tx=152&amp;ty=107&amp;sig=103301014286015974128&amp;page=5&amp;tbnh=162&amp;tbnw=162&amp;ndsp=24&amp;ved=1t:429,r:5,s:95,i:15 </a:t>
            </a:r>
          </a:p>
          <a:p>
            <a:r>
              <a:rPr lang="cs-CZ" sz="1800" b="1" smtClean="0">
                <a:latin typeface="Georgia" pitchFamily="18" charset="0"/>
              </a:rPr>
              <a:t>Kardiovaskulární systém člověka. In: Wikipedia: the free encyclopedia [online]. [cit. 2011-08-26]. Dostupné z: http://cs.wikipedia.org/wiki/Soubor:Grafik_blutkreislauf.jpg </a:t>
            </a:r>
          </a:p>
          <a:p>
            <a:endParaRPr lang="cs-CZ" sz="1800" b="1" smtClean="0">
              <a:latin typeface="Georgia" pitchFamily="18" charset="0"/>
            </a:endParaRPr>
          </a:p>
          <a:p>
            <a:r>
              <a:rPr lang="en-US" sz="1800" b="1" smtClean="0">
                <a:latin typeface="Georgia" pitchFamily="18" charset="0"/>
              </a:rPr>
              <a:t>Jan Janský. In: Wikipedia: the free encyclopedia [online]. [cit. 2011-08-26]. Dostupné z: http://upload.wikimedia.org/wikipedia/commons/a/a2/Jan_Jansk%C3%BD%2C_1902.jpg </a:t>
            </a:r>
          </a:p>
          <a:p>
            <a:endParaRPr lang="cs-CZ" sz="1800" b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0" t="-4000" r="-1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825" y="4221163"/>
            <a:ext cx="5616575" cy="1470025"/>
          </a:xfrm>
        </p:spPr>
        <p:txBody>
          <a:bodyPr/>
          <a:lstStyle/>
          <a:p>
            <a:r>
              <a:rPr lang="cs-CZ" sz="7200" b="1" smtClean="0">
                <a:solidFill>
                  <a:srgbClr val="002060"/>
                </a:solidFill>
                <a:latin typeface="Georgia" pitchFamily="18" charset="0"/>
              </a:rPr>
              <a:t>OBĚHOVÁ SOUSTAVA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FUNKCE OBĚHOVÉ SOUSTAVY: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3600" smtClean="0"/>
              <a:t> </a:t>
            </a:r>
            <a:r>
              <a:rPr lang="cs-CZ" sz="3600" b="1" smtClean="0">
                <a:latin typeface="Georgia" pitchFamily="18" charset="0"/>
              </a:rPr>
              <a:t>zajišťuje oběh tělních tekutin,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3600" b="1" smtClean="0">
                <a:latin typeface="Georgia" pitchFamily="18" charset="0"/>
              </a:rPr>
              <a:t>  jsou to: </a:t>
            </a:r>
          </a:p>
          <a:p>
            <a:pPr>
              <a:buFont typeface="Georgia" pitchFamily="18" charset="0"/>
              <a:buChar char="-"/>
            </a:pPr>
            <a:r>
              <a:rPr lang="cs-CZ" sz="3600" b="1" smtClean="0">
                <a:solidFill>
                  <a:srgbClr val="7030A0"/>
                </a:solidFill>
                <a:latin typeface="Georgia" pitchFamily="18" charset="0"/>
              </a:rPr>
              <a:t>krev,</a:t>
            </a:r>
          </a:p>
          <a:p>
            <a:pPr>
              <a:buFont typeface="Georgia" pitchFamily="18" charset="0"/>
              <a:buChar char="-"/>
            </a:pPr>
            <a:r>
              <a:rPr lang="cs-CZ" sz="3600" b="1" smtClean="0">
                <a:solidFill>
                  <a:srgbClr val="7030A0"/>
                </a:solidFill>
                <a:latin typeface="Georgia" pitchFamily="18" charset="0"/>
              </a:rPr>
              <a:t>míza = lymfa,</a:t>
            </a:r>
          </a:p>
          <a:p>
            <a:pPr>
              <a:buFont typeface="Georgia" pitchFamily="18" charset="0"/>
              <a:buChar char="-"/>
            </a:pPr>
            <a:r>
              <a:rPr lang="cs-CZ" sz="3600" b="1" smtClean="0">
                <a:solidFill>
                  <a:srgbClr val="7030A0"/>
                </a:solidFill>
                <a:latin typeface="Georgia" pitchFamily="18" charset="0"/>
              </a:rPr>
              <a:t>tkáňový mok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565400"/>
            <a:ext cx="21018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STAVBA OBĚHOVÉ SOUSTAVY: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ACC5D9-D35C-475D-8271-A1257DCFA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3ACC5D9-D35C-475D-8271-A1257DCFA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3ACC5D9-D35C-475D-8271-A1257DCFA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3ACC5D9-D35C-475D-8271-A1257DCFA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899293-962D-4A4B-82A2-04C4E5C89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16899293-962D-4A4B-82A2-04C4E5C89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16899293-962D-4A4B-82A2-04C4E5C89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16899293-962D-4A4B-82A2-04C4E5C89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1E8786-C3A1-49F8-A4FA-3426F787D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F1E8786-C3A1-49F8-A4FA-3426F787D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F1E8786-C3A1-49F8-A4FA-3426F787D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F1E8786-C3A1-49F8-A4FA-3426F787D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KREV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červená, neprůhledná a vazká tekutina,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 její objem v těle je asi 5,5 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FF0066"/>
                </a:solidFill>
                <a:latin typeface="Georgia" pitchFamily="18" charset="0"/>
              </a:rPr>
              <a:t>FUNKCE: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transport látek,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přenos dýchacích plynů,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odvod odpadních látek,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rozvod hormonů ze žláz s vnitřní sekrecí,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obrana proti chorobám,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latin typeface="Georgia" pitchFamily="18" charset="0"/>
              </a:rPr>
              <a:t>vytváří stálé vnitřní prostředí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578850" cy="62642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FF0066"/>
                </a:solidFill>
                <a:latin typeface="Georgia" pitchFamily="18" charset="0"/>
              </a:rPr>
              <a:t>SLOŽENÍ:</a:t>
            </a:r>
            <a:r>
              <a:rPr lang="cs-CZ" b="1" dirty="0" smtClean="0">
                <a:latin typeface="Georgia" pitchFamily="18" charset="0"/>
              </a:rPr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krevní plazma </a:t>
            </a:r>
            <a:r>
              <a:rPr lang="cs-CZ" b="1" dirty="0" smtClean="0">
                <a:latin typeface="Georgia" pitchFamily="18" charset="0"/>
              </a:rPr>
              <a:t>– nažloutlá tekutina tvořená zejména vodou a bílkovinami,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b="1" dirty="0" smtClean="0">
                <a:solidFill>
                  <a:srgbClr val="7030A0"/>
                </a:solidFill>
                <a:latin typeface="Georgia" pitchFamily="18" charset="0"/>
              </a:rPr>
              <a:t>krevní buňky </a:t>
            </a:r>
            <a:r>
              <a:rPr lang="cs-CZ" b="1" dirty="0" smtClean="0">
                <a:latin typeface="Georgia" pitchFamily="18" charset="0"/>
              </a:rPr>
              <a:t>– 3 skupiny: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latin typeface="Georgia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b="1" dirty="0" smtClean="0">
                <a:solidFill>
                  <a:srgbClr val="002060"/>
                </a:solidFill>
                <a:latin typeface="Georgia" pitchFamily="18" charset="0"/>
              </a:rPr>
              <a:t>červené krvinky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atin typeface="Georgia" pitchFamily="18" charset="0"/>
              </a:rPr>
              <a:t> </a:t>
            </a:r>
            <a:r>
              <a:rPr lang="cs-CZ" b="1" dirty="0" smtClean="0">
                <a:latin typeface="Georgia" pitchFamily="18" charset="0"/>
              </a:rPr>
              <a:t>   (ERYTROCYTY),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002060"/>
                </a:solidFill>
                <a:latin typeface="Georgia" pitchFamily="18" charset="0"/>
              </a:rPr>
              <a:t>2) bílé krvinky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atin typeface="Georgia" pitchFamily="18" charset="0"/>
              </a:rPr>
              <a:t> </a:t>
            </a:r>
            <a:r>
              <a:rPr lang="cs-CZ" b="1" dirty="0" smtClean="0">
                <a:latin typeface="Georgia" pitchFamily="18" charset="0"/>
              </a:rPr>
              <a:t>   (LEUKOCYTY),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002060"/>
                </a:solidFill>
                <a:latin typeface="Georgia" pitchFamily="18" charset="0"/>
              </a:rPr>
              <a:t>3) krevní destičky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atin typeface="Georgia" pitchFamily="18" charset="0"/>
              </a:rPr>
              <a:t> </a:t>
            </a:r>
            <a:r>
              <a:rPr lang="cs-CZ" b="1" dirty="0" smtClean="0">
                <a:latin typeface="Georgia" pitchFamily="18" charset="0"/>
              </a:rPr>
              <a:t>    (TROMBOCYTY)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638" y="3357563"/>
            <a:ext cx="35575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7030A0"/>
                </a:solidFill>
                <a:latin typeface="Georgia" pitchFamily="18" charset="0"/>
              </a:rPr>
              <a:t>ČERVENÉ KRVINKY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4-5 milionů v 1 mm</a:t>
            </a:r>
            <a:r>
              <a:rPr lang="cs-CZ" b="1" baseline="30000" dirty="0" smtClean="0">
                <a:latin typeface="Georgia" pitchFamily="18" charset="0"/>
              </a:rPr>
              <a:t>3</a:t>
            </a:r>
            <a:r>
              <a:rPr lang="cs-CZ" b="1" dirty="0" smtClean="0">
                <a:latin typeface="Georgia" pitchFamily="18" charset="0"/>
              </a:rPr>
              <a:t> krve,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jsou bezjaderné,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 vznikají v kostní dřeni,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 „přežívají“ asi 120 dní,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 zanikají v játrech a ve slezině,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obsahují hemoglobin,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 přenášejí O2 a CO2 </a:t>
            </a:r>
            <a:endParaRPr lang="cs-CZ" b="1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23" t="2534" r="2026" b="3006"/>
          <a:stretch>
            <a:fillRect/>
          </a:stretch>
        </p:blipFill>
        <p:spPr bwMode="auto">
          <a:xfrm>
            <a:off x="4500563" y="2222500"/>
            <a:ext cx="4183062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7030A0"/>
                </a:solidFill>
                <a:latin typeface="Georgia" pitchFamily="18" charset="0"/>
              </a:rPr>
              <a:t>BÍLÉ KRVINKY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4-9 tisíc v 1 mm</a:t>
            </a:r>
            <a:r>
              <a:rPr lang="cs-CZ" b="1" baseline="30000" dirty="0" smtClean="0">
                <a:latin typeface="Georgia" pitchFamily="18" charset="0"/>
              </a:rPr>
              <a:t>3</a:t>
            </a:r>
            <a:r>
              <a:rPr lang="cs-CZ" b="1" dirty="0" smtClean="0">
                <a:latin typeface="Georgia" pitchFamily="18" charset="0"/>
              </a:rPr>
              <a:t> krve,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 vznikají v kostní dřeni,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„žijí“ několik h až dní,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 jsou součástí imunitního sytému,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 většina má schopnost FAGOCYTÓZY (buněčného pohlcování),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cs-CZ" b="1" dirty="0" smtClean="0">
                <a:latin typeface="Georgia" pitchFamily="18" charset="0"/>
              </a:rPr>
              <a:t> některé vytvářejí protilátky (např.: T-lymfocyty)</a:t>
            </a:r>
            <a:endParaRPr lang="cs-CZ" b="1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31" t="2509" r="2364" b="3619"/>
          <a:stretch>
            <a:fillRect/>
          </a:stretch>
        </p:blipFill>
        <p:spPr bwMode="auto">
          <a:xfrm>
            <a:off x="4572000" y="2133600"/>
            <a:ext cx="39433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1007</Words>
  <Application>Microsoft Office PowerPoint</Application>
  <PresentationFormat>Předvádění na obrazovce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Snímek 1</vt:lpstr>
      <vt:lpstr>Snímek 2</vt:lpstr>
      <vt:lpstr>OBĚHOVÁ SOUSTAVA</vt:lpstr>
      <vt:lpstr>FUNKCE OBĚHOVÉ SOUSTAVY:</vt:lpstr>
      <vt:lpstr>STAVBA OBĚHOVÉ SOUSTAVY:</vt:lpstr>
      <vt:lpstr>KREV</vt:lpstr>
      <vt:lpstr>Snímek 7</vt:lpstr>
      <vt:lpstr>ČERVENÉ KRVINKY</vt:lpstr>
      <vt:lpstr>BÍLÉ KRVINKY</vt:lpstr>
      <vt:lpstr>KREVNÍ DESTIČKY</vt:lpstr>
      <vt:lpstr>KREVNÍ SKUPINY</vt:lpstr>
      <vt:lpstr>CÉVY</vt:lpstr>
      <vt:lpstr>OBĚH KRVE</vt:lpstr>
      <vt:lpstr>SRDCE</vt:lpstr>
      <vt:lpstr>Snímek 15</vt:lpstr>
      <vt:lpstr>Snímek 16</vt:lpstr>
      <vt:lpstr>LYMFATICKÝ SYSTÉM</vt:lpstr>
      <vt:lpstr>Snímek 18</vt:lpstr>
      <vt:lpstr>Snímek 19</vt:lpstr>
      <vt:lpstr>Snímek 20</vt:lpstr>
      <vt:lpstr>POUŽITÉ ZDROJE: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OBĚHOVÁ SOUSTAVA</dc:title>
  <dc:creator>Lenka Stixová</dc:creator>
  <cp:lastModifiedBy>Tomáš Kočí</cp:lastModifiedBy>
  <cp:revision>24</cp:revision>
  <dcterms:created xsi:type="dcterms:W3CDTF">2012-05-04T13:48:00Z</dcterms:created>
  <dcterms:modified xsi:type="dcterms:W3CDTF">2018-04-03T10:47:36Z</dcterms:modified>
</cp:coreProperties>
</file>