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25" r:id="rId2"/>
    <p:sldId id="347" r:id="rId3"/>
    <p:sldId id="351" r:id="rId4"/>
    <p:sldId id="341" r:id="rId5"/>
    <p:sldId id="35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1DFA"/>
    <a:srgbClr val="FA6201"/>
    <a:srgbClr val="007C3D"/>
    <a:srgbClr val="2D5FEF"/>
    <a:srgbClr val="0C3B6A"/>
    <a:srgbClr val="D7DDDF"/>
    <a:srgbClr val="8A55D7"/>
    <a:srgbClr val="E1A91A"/>
    <a:srgbClr val="4A6CD4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17F8D1-D286-4AB7-B99F-07454AAAB2F8}" v="39" dt="2018-08-13T14:55:31.816"/>
  </p1510:revLst>
</p1510:revInfo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86" autoAdjust="0"/>
    <p:restoredTop sz="99149" autoAdjust="0"/>
  </p:normalViewPr>
  <p:slideViewPr>
    <p:cSldViewPr snapToGrid="0" snapToObjects="1">
      <p:cViewPr varScale="1">
        <p:scale>
          <a:sx n="86" d="100"/>
          <a:sy n="86" d="100"/>
        </p:scale>
        <p:origin x="16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DEB09-D89A-7F4A-9789-BEA4FCB38606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79EFF-E901-EE42-A4EE-EF4A388745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4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0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4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4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3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4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7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A95F6-DFCD-0D49-BAA5-5436BA6195FE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2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>
              <a:spcAft>
                <a:spcPts val="1200"/>
              </a:spcAft>
            </a:pPr>
            <a:endParaRPr lang="sk-SK" sz="2800" b="1" cap="small" dirty="0">
              <a:latin typeface="Calibri" panose="020F0502020204030204" pitchFamily="34" charset="0"/>
            </a:endParaRPr>
          </a:p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sk-SK" sz="28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1.2.4 [</a:t>
            </a:r>
            <a:r>
              <a:rPr lang="sk-SK" sz="28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Rozšíření</a:t>
            </a:r>
            <a:r>
              <a:rPr lang="sk-SK" sz="28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]</a:t>
            </a:r>
          </a:p>
          <a:p>
            <a:pPr algn="ctr"/>
            <a:r>
              <a:rPr lang="sk-SK" sz="5400" b="1" dirty="0">
                <a:solidFill>
                  <a:srgbClr val="0C3B6A"/>
                </a:solidFill>
                <a:latin typeface="Calibri" panose="020F0502020204030204" pitchFamily="34" charset="0"/>
              </a:rPr>
              <a:t>Opakujeme a </a:t>
            </a:r>
            <a:r>
              <a:rPr lang="sk-SK" sz="54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střídáme</a:t>
            </a:r>
            <a:endParaRPr lang="sk-SK" sz="5400" b="1" dirty="0">
              <a:solidFill>
                <a:srgbClr val="0C3B6A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r>
              <a:rPr lang="sk-SK" b="1" dirty="0"/>
              <a:t>13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E4D41-0DDA-4E82-ACB6-1BFCE866ED64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1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Vytváříme vzory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2	Opakování a střídání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450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algn="ctr">
              <a:spcAft>
                <a:spcPts val="600"/>
              </a:spcAft>
            </a:pPr>
            <a:endParaRPr lang="sk-SK" sz="1000" dirty="0">
              <a:cs typeface="Arial"/>
            </a:endParaRPr>
          </a:p>
          <a:p>
            <a:pPr marL="720000"/>
            <a:r>
              <a:rPr lang="sk-SK" sz="2200" dirty="0">
                <a:cs typeface="Arial"/>
              </a:rPr>
              <a:t>Pokračuj </a:t>
            </a:r>
            <a:r>
              <a:rPr lang="sk-SK" sz="2200" dirty="0" err="1">
                <a:cs typeface="Arial"/>
              </a:rPr>
              <a:t>se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svojí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kopií</a:t>
            </a:r>
            <a:r>
              <a:rPr lang="sk-SK" sz="2200" dirty="0">
                <a:cs typeface="Arial"/>
              </a:rPr>
              <a:t> projektu </a:t>
            </a:r>
            <a:r>
              <a:rPr lang="sk-SK" sz="2200" b="1" dirty="0">
                <a:solidFill>
                  <a:srgbClr val="C00000"/>
                </a:solidFill>
                <a:cs typeface="Arial"/>
              </a:rPr>
              <a:t>13-Vzory opakuj</a:t>
            </a:r>
            <a:endParaRPr lang="sk-SK" sz="2200" dirty="0">
              <a:cs typeface="Arial"/>
            </a:endParaRPr>
          </a:p>
          <a:p>
            <a:pPr marL="377100">
              <a:spcBef>
                <a:spcPts val="300"/>
              </a:spcBef>
            </a:pPr>
            <a:r>
              <a:rPr lang="sk-SK" sz="1400" dirty="0">
                <a:cs typeface="Arial"/>
              </a:rPr>
              <a:t>						- </a:t>
            </a:r>
            <a:r>
              <a:rPr lang="sk-SK" sz="1400" b="1" dirty="0">
                <a:cs typeface="Arial"/>
              </a:rPr>
              <a:t>Ulož </a:t>
            </a:r>
            <a:r>
              <a:rPr lang="sk-SK" sz="1400" b="1" dirty="0" err="1">
                <a:cs typeface="Arial"/>
              </a:rPr>
              <a:t>jako</a:t>
            </a:r>
            <a:r>
              <a:rPr lang="sk-SK" sz="1400" b="1" dirty="0">
                <a:cs typeface="Arial"/>
              </a:rPr>
              <a:t> </a:t>
            </a:r>
            <a:r>
              <a:rPr lang="sk-SK" sz="1400" b="1" dirty="0" err="1">
                <a:cs typeface="Arial"/>
              </a:rPr>
              <a:t>kopii</a:t>
            </a:r>
            <a:r>
              <a:rPr lang="sk-SK" sz="1400" dirty="0">
                <a:cs typeface="Arial"/>
              </a:rPr>
              <a:t> </a:t>
            </a:r>
            <a:r>
              <a:rPr lang="sk-SK" sz="1400" dirty="0" err="1">
                <a:cs typeface="Arial"/>
              </a:rPr>
              <a:t>anebo</a:t>
            </a:r>
            <a:r>
              <a:rPr lang="sk-SK" sz="1400" dirty="0">
                <a:cs typeface="Arial"/>
              </a:rPr>
              <a:t> </a:t>
            </a:r>
            <a:r>
              <a:rPr lang="cs-CZ" sz="1400" b="1" dirty="0">
                <a:cs typeface="Arial"/>
              </a:rPr>
              <a:t>Ulož </a:t>
            </a:r>
            <a:r>
              <a:rPr lang="en-US" sz="1400" b="1" dirty="0">
                <a:cs typeface="Arial"/>
              </a:rPr>
              <a:t>do </a:t>
            </a:r>
            <a:r>
              <a:rPr lang="en-US" sz="1400" b="1" dirty="0" err="1">
                <a:cs typeface="Arial"/>
              </a:rPr>
              <a:t>sv</a:t>
            </a:r>
            <a:r>
              <a:rPr lang="sk-SK" sz="1400" b="1" dirty="0" err="1">
                <a:cs typeface="Arial"/>
              </a:rPr>
              <a:t>ého</a:t>
            </a:r>
            <a:r>
              <a:rPr lang="sk-SK" sz="1400" b="1" dirty="0">
                <a:cs typeface="Arial"/>
              </a:rPr>
              <a:t> počítače</a:t>
            </a:r>
            <a:r>
              <a:rPr lang="cs-CZ" sz="1400" dirty="0">
                <a:cs typeface="Arial"/>
              </a:rPr>
              <a:t> </a:t>
            </a:r>
            <a:r>
              <a:rPr lang="sk-SK" sz="1400" dirty="0">
                <a:cs typeface="Arial"/>
              </a:rPr>
              <a:t>a </a:t>
            </a:r>
            <a:r>
              <a:rPr lang="sk-SK" sz="1400" dirty="0" err="1">
                <a:cs typeface="Arial"/>
              </a:rPr>
              <a:t>pozměň</a:t>
            </a:r>
            <a:r>
              <a:rPr lang="sk-SK" sz="1400" dirty="0">
                <a:cs typeface="Arial"/>
              </a:rPr>
              <a:t> </a:t>
            </a:r>
            <a:r>
              <a:rPr lang="sk-SK" sz="1400" dirty="0" err="1">
                <a:cs typeface="Arial"/>
              </a:rPr>
              <a:t>jméno</a:t>
            </a:r>
            <a:r>
              <a:rPr lang="sk-SK" sz="1400" dirty="0">
                <a:cs typeface="Arial"/>
              </a:rPr>
              <a:t> projektu</a:t>
            </a:r>
            <a:endParaRPr lang="sk-SK" sz="2400" dirty="0">
              <a:cs typeface="Arial"/>
            </a:endParaRPr>
          </a:p>
          <a:p>
            <a:pPr marL="377100">
              <a:spcAft>
                <a:spcPts val="600"/>
              </a:spcAft>
            </a:pPr>
            <a:r>
              <a:rPr lang="sk-SK" sz="2400" dirty="0">
                <a:cs typeface="Arial"/>
              </a:rPr>
              <a:t>						</a:t>
            </a:r>
            <a:endParaRPr lang="sk-SK" sz="2200" dirty="0">
              <a:cs typeface="Arial"/>
            </a:endParaRPr>
          </a:p>
          <a:p>
            <a:pPr marL="684000">
              <a:spcBef>
                <a:spcPts val="1200"/>
              </a:spcBef>
            </a:pPr>
            <a:r>
              <a:rPr lang="sk-SK" sz="2200" dirty="0">
                <a:latin typeface="+mj-lt"/>
                <a:cs typeface="Arial"/>
              </a:rPr>
              <a:t>Uprav svoje </a:t>
            </a:r>
            <a:r>
              <a:rPr lang="sk-SK" sz="2200" dirty="0" err="1">
                <a:latin typeface="+mj-lt"/>
                <a:cs typeface="Arial"/>
              </a:rPr>
              <a:t>scénáře</a:t>
            </a:r>
            <a:r>
              <a:rPr lang="sk-SK" sz="2200" dirty="0">
                <a:latin typeface="+mj-lt"/>
                <a:cs typeface="Arial"/>
              </a:rPr>
              <a:t> z minulé hodiny a </a:t>
            </a:r>
            <a:r>
              <a:rPr lang="sk-SK" sz="2200" dirty="0" err="1">
                <a:latin typeface="+mj-lt"/>
                <a:cs typeface="Arial"/>
              </a:rPr>
              <a:t>zkus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vytvořit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tyto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anebo</a:t>
            </a:r>
            <a:r>
              <a:rPr lang="sk-SK" sz="2200" dirty="0">
                <a:latin typeface="+mj-lt"/>
                <a:cs typeface="Arial"/>
              </a:rPr>
              <a:t> podobné vzory.</a:t>
            </a:r>
            <a:br>
              <a:rPr lang="sk-SK" sz="2200" dirty="0">
                <a:latin typeface="+mj-lt"/>
                <a:cs typeface="Arial"/>
              </a:rPr>
            </a:br>
            <a:endParaRPr lang="sk-SK" sz="1600" dirty="0">
              <a:latin typeface="+mj-lt"/>
              <a:cs typeface="Arial"/>
            </a:endParaRPr>
          </a:p>
          <a:p>
            <a:pPr marL="684000">
              <a:spcBef>
                <a:spcPts val="2400"/>
              </a:spcBef>
            </a:pPr>
            <a:r>
              <a:rPr lang="sk-SK" sz="1600" dirty="0">
                <a:latin typeface="+mj-lt"/>
                <a:cs typeface="Arial"/>
              </a:rPr>
              <a:t>										   </a:t>
            </a:r>
            <a:r>
              <a:rPr lang="cs-CZ" sz="1600" dirty="0">
                <a:latin typeface="+mj-lt"/>
                <a:cs typeface="Arial"/>
              </a:rPr>
              <a:t>zde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cs-CZ" sz="1600" dirty="0">
                <a:latin typeface="+mj-lt"/>
                <a:cs typeface="Arial"/>
              </a:rPr>
              <a:t>j</a:t>
            </a:r>
            <a:r>
              <a:rPr lang="en-US" sz="1600" dirty="0">
                <a:latin typeface="+mj-lt"/>
                <a:cs typeface="Arial"/>
              </a:rPr>
              <a:t>s</a:t>
            </a:r>
            <a:r>
              <a:rPr lang="cs-CZ" sz="1600" dirty="0">
                <a:latin typeface="+mj-lt"/>
                <a:cs typeface="Arial"/>
              </a:rPr>
              <a:t>ou</a:t>
            </a:r>
            <a:r>
              <a:rPr lang="sk-SK" sz="1600" dirty="0">
                <a:latin typeface="+mj-lt"/>
                <a:cs typeface="Arial"/>
              </a:rPr>
              <a:t> </a:t>
            </a:r>
            <a:r>
              <a:rPr lang="sk-SK" sz="1600" dirty="0" err="1">
                <a:latin typeface="+mj-lt"/>
                <a:cs typeface="Arial"/>
              </a:rPr>
              <a:t>s</a:t>
            </a:r>
            <a:r>
              <a:rPr lang="sk-SK" dirty="0" err="1">
                <a:latin typeface="+mj-lt"/>
                <a:cs typeface="Arial"/>
              </a:rPr>
              <a:t>ložitější</a:t>
            </a:r>
            <a:r>
              <a:rPr lang="sk-SK" dirty="0">
                <a:latin typeface="+mj-lt"/>
                <a:cs typeface="Arial"/>
              </a:rPr>
              <a:t> vzory, </a:t>
            </a:r>
            <a:r>
              <a:rPr lang="sk-SK" dirty="0" err="1">
                <a:latin typeface="+mj-lt"/>
                <a:cs typeface="Arial"/>
              </a:rPr>
              <a:t>zkus</a:t>
            </a:r>
            <a:r>
              <a:rPr lang="sk-SK" dirty="0">
                <a:latin typeface="+mj-lt"/>
                <a:cs typeface="Arial"/>
              </a:rPr>
              <a:t> i je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" y="3888000"/>
            <a:ext cx="4678680" cy="21640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717" y="4110874"/>
            <a:ext cx="1069848" cy="2095119"/>
          </a:xfrm>
          <a:prstGeom prst="rect">
            <a:avLst/>
          </a:prstGeom>
        </p:spPr>
      </p:pic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r>
              <a:rPr lang="sk-SK" b="1" dirty="0"/>
              <a:t>14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345349F-BD08-43F4-9E7F-EEBC0BA5A979}"/>
              </a:ext>
            </a:extLst>
          </p:cNvPr>
          <p:cNvSpPr>
            <a:spLocks noChangeAspect="1"/>
          </p:cNvSpPr>
          <p:nvPr/>
        </p:nvSpPr>
        <p:spPr>
          <a:xfrm>
            <a:off x="874800" y="2770551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9DF01E-746F-4457-BB9A-524440CBED69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2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1.2.4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en-US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[</a:t>
            </a:r>
            <a:r>
              <a:rPr lang="sk-SK" sz="2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Rozšíření</a:t>
            </a:r>
            <a:r>
              <a:rPr lang="en-US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]</a:t>
            </a:r>
            <a:r>
              <a:rPr lang="sk-SK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 Opakujeme a </a:t>
            </a:r>
            <a:r>
              <a:rPr lang="sk-SK" sz="2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střídáme</a:t>
            </a:r>
            <a:r>
              <a:rPr lang="sk-SK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 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59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sk-SK" sz="2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Diskutujeme</a:t>
            </a:r>
          </a:p>
          <a:p>
            <a:pPr marL="720000">
              <a:spcBef>
                <a:spcPts val="2400"/>
              </a:spcBef>
              <a:spcAft>
                <a:spcPts val="600"/>
              </a:spcAft>
              <a:buClr>
                <a:srgbClr val="0070C0"/>
              </a:buClr>
            </a:pPr>
            <a:r>
              <a:rPr lang="sk-SK" sz="2200" dirty="0" err="1">
                <a:latin typeface="+mj-lt"/>
                <a:cs typeface="Arial"/>
              </a:rPr>
              <a:t>Jaké</a:t>
            </a:r>
            <a:r>
              <a:rPr lang="sk-SK" sz="2200" dirty="0">
                <a:latin typeface="+mj-lt"/>
                <a:cs typeface="Arial"/>
              </a:rPr>
              <a:t> druhy </a:t>
            </a:r>
            <a:r>
              <a:rPr lang="sk-SK" sz="2200" dirty="0" err="1">
                <a:latin typeface="+mj-lt"/>
                <a:cs typeface="Arial"/>
              </a:rPr>
              <a:t>vzorů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sis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vytvořil</a:t>
            </a:r>
            <a:r>
              <a:rPr lang="sk-SK" sz="2200" dirty="0">
                <a:latin typeface="+mj-lt"/>
                <a:cs typeface="Arial"/>
              </a:rPr>
              <a:t>?</a:t>
            </a:r>
          </a:p>
          <a:p>
            <a:pPr marL="720000">
              <a:spcAft>
                <a:spcPts val="3000"/>
              </a:spcAft>
              <a:buClr>
                <a:srgbClr val="0070C0"/>
              </a:buClr>
            </a:pPr>
            <a:r>
              <a:rPr lang="sk-SK" sz="2200" dirty="0" err="1">
                <a:latin typeface="+mj-lt"/>
                <a:cs typeface="Arial"/>
              </a:rPr>
              <a:t>Vysvětli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strategii</a:t>
            </a:r>
            <a:r>
              <a:rPr lang="sk-SK" sz="2200" dirty="0">
                <a:latin typeface="+mj-lt"/>
                <a:cs typeface="Arial"/>
              </a:rPr>
              <a:t>, jak </a:t>
            </a:r>
            <a:r>
              <a:rPr lang="sk-SK" sz="2200" dirty="0" err="1">
                <a:latin typeface="+mj-lt"/>
                <a:cs typeface="Arial"/>
              </a:rPr>
              <a:t>jsi</a:t>
            </a:r>
            <a:r>
              <a:rPr lang="sk-SK" sz="2200" dirty="0">
                <a:latin typeface="+mj-lt"/>
                <a:cs typeface="Arial"/>
              </a:rPr>
              <a:t> postupoval. </a:t>
            </a:r>
            <a:r>
              <a:rPr lang="sk-SK" sz="2200" dirty="0" err="1">
                <a:latin typeface="+mj-lt"/>
                <a:cs typeface="Arial"/>
              </a:rPr>
              <a:t>Měl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jsi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svůj</a:t>
            </a:r>
            <a:r>
              <a:rPr lang="sk-SK" sz="2200" dirty="0">
                <a:latin typeface="+mj-lt"/>
                <a:cs typeface="Arial"/>
              </a:rPr>
              <a:t> plán, </a:t>
            </a:r>
            <a:r>
              <a:rPr lang="sk-SK" sz="2200" dirty="0" err="1">
                <a:latin typeface="+mj-lt"/>
                <a:cs typeface="Arial"/>
              </a:rPr>
              <a:t>vydařil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ti?</a:t>
            </a:r>
          </a:p>
          <a:p>
            <a:pPr marL="720000">
              <a:spcAft>
                <a:spcPts val="600"/>
              </a:spcAft>
              <a:buClr>
                <a:srgbClr val="C00000"/>
              </a:buClr>
            </a:pPr>
            <a:r>
              <a:rPr lang="sk-SK" sz="2200" dirty="0" err="1">
                <a:latin typeface="+mj-lt"/>
                <a:cs typeface="Arial"/>
              </a:rPr>
              <a:t>Jaké</a:t>
            </a:r>
            <a:r>
              <a:rPr lang="sk-SK" sz="2200" dirty="0">
                <a:latin typeface="+mj-lt"/>
                <a:cs typeface="Arial"/>
              </a:rPr>
              <a:t> typy </a:t>
            </a:r>
            <a:r>
              <a:rPr lang="sk-SK" sz="2200" dirty="0" err="1">
                <a:latin typeface="+mj-lt"/>
                <a:cs typeface="Arial"/>
              </a:rPr>
              <a:t>střídání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kostýmů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jsi</a:t>
            </a:r>
            <a:r>
              <a:rPr lang="sk-SK" sz="2200" dirty="0">
                <a:latin typeface="+mj-lt"/>
                <a:cs typeface="Arial"/>
              </a:rPr>
              <a:t> použil, </a:t>
            </a:r>
            <a:r>
              <a:rPr lang="sk-SK" sz="2200" dirty="0" err="1">
                <a:latin typeface="+mj-lt"/>
                <a:cs typeface="Arial"/>
              </a:rPr>
              <a:t>jaké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posloupnosti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vznikly</a:t>
            </a:r>
            <a:r>
              <a:rPr lang="sk-SK" sz="2200" dirty="0">
                <a:latin typeface="+mj-lt"/>
                <a:cs typeface="Arial"/>
              </a:rPr>
              <a:t>?</a:t>
            </a:r>
            <a:br>
              <a:rPr lang="sk-SK" sz="2200" dirty="0">
                <a:latin typeface="+mj-lt"/>
                <a:cs typeface="Arial"/>
              </a:rPr>
            </a:b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048" y="4103797"/>
            <a:ext cx="2924037" cy="1798819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r>
              <a:rPr lang="sk-SK" b="1" dirty="0"/>
              <a:t>15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8E0E06F-69CD-4023-8790-E6DBBCC4953C}"/>
              </a:ext>
            </a:extLst>
          </p:cNvPr>
          <p:cNvSpPr/>
          <p:nvPr/>
        </p:nvSpPr>
        <p:spPr>
          <a:xfrm>
            <a:off x="875098" y="2178459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EBD5F20-A0EB-4465-96AD-30799F383853}"/>
              </a:ext>
            </a:extLst>
          </p:cNvPr>
          <p:cNvSpPr/>
          <p:nvPr/>
        </p:nvSpPr>
        <p:spPr>
          <a:xfrm>
            <a:off x="875098" y="2591413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BAECA3D-D9F8-443A-B5C1-E533E8FE6B2A}"/>
              </a:ext>
            </a:extLst>
          </p:cNvPr>
          <p:cNvSpPr/>
          <p:nvPr/>
        </p:nvSpPr>
        <p:spPr>
          <a:xfrm>
            <a:off x="874949" y="3288069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40B4F5-8C5F-4FA3-B7DB-495F7661CB23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2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1.2.4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en-US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[</a:t>
            </a:r>
            <a:r>
              <a:rPr lang="sk-SK" sz="2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Rozšíření</a:t>
            </a:r>
            <a:r>
              <a:rPr lang="en-US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]</a:t>
            </a:r>
            <a:r>
              <a:rPr lang="sk-SK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 Opakujeme a </a:t>
            </a:r>
            <a:r>
              <a:rPr lang="sk-SK" sz="2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střídáme</a:t>
            </a:r>
            <a:r>
              <a:rPr lang="sk-SK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 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88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36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Na konci </a:t>
            </a:r>
            <a:r>
              <a:rPr lang="sk-SK" sz="2200" b="1" dirty="0" err="1">
                <a:solidFill>
                  <a:srgbClr val="C00000"/>
                </a:solidFill>
                <a:cs typeface="Arial"/>
              </a:rPr>
              <a:t>Bádání</a:t>
            </a:r>
            <a:r>
              <a:rPr lang="sk-SK" sz="2200" b="1" dirty="0">
                <a:solidFill>
                  <a:srgbClr val="C00000"/>
                </a:solidFill>
                <a:cs typeface="Arial"/>
              </a:rPr>
              <a:t> 2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 už </a:t>
            </a:r>
            <a:r>
              <a:rPr lang="sk-SK" sz="2200" b="1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umím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:</a:t>
            </a:r>
            <a:r>
              <a:rPr lang="sk-SK" sz="2200" b="1" dirty="0">
                <a:latin typeface="+mj-lt"/>
                <a:cs typeface="Arial"/>
              </a:rPr>
              <a:t> </a:t>
            </a:r>
          </a:p>
          <a:p>
            <a:pPr marL="720000">
              <a:spcBef>
                <a:spcPts val="3600"/>
              </a:spcBef>
              <a:spcAft>
                <a:spcPts val="1200"/>
              </a:spcAft>
            </a:pPr>
            <a:r>
              <a:rPr lang="sk-SK" sz="2200" dirty="0" err="1">
                <a:latin typeface="+mj-lt"/>
                <a:cs typeface="Arial"/>
              </a:rPr>
              <a:t>umím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použít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dirty="0">
                <a:solidFill>
                  <a:srgbClr val="FA6201"/>
                </a:solidFill>
                <a:latin typeface="+mj-lt"/>
                <a:cs typeface="Arial"/>
              </a:rPr>
              <a:t>opakuj _ krát </a:t>
            </a:r>
            <a:r>
              <a:rPr lang="sk-SK" sz="2200" dirty="0">
                <a:latin typeface="+mj-lt"/>
                <a:cs typeface="Arial"/>
              </a:rPr>
              <a:t>s </a:t>
            </a:r>
            <a:r>
              <a:rPr lang="sk-SK" sz="2200" dirty="0" err="1">
                <a:latin typeface="+mj-lt"/>
                <a:cs typeface="Arial"/>
              </a:rPr>
              <a:t>několika</a:t>
            </a:r>
            <a:r>
              <a:rPr lang="sk-SK" sz="2200" dirty="0">
                <a:latin typeface="+mj-lt"/>
                <a:cs typeface="Arial"/>
              </a:rPr>
              <a:t> bloky </a:t>
            </a:r>
            <a:r>
              <a:rPr lang="sk-SK" sz="2200" dirty="0" err="1">
                <a:latin typeface="+mj-lt"/>
                <a:cs typeface="Arial"/>
              </a:rPr>
              <a:t>uvnitř</a:t>
            </a:r>
            <a:r>
              <a:rPr lang="sk-SK" sz="2200" dirty="0">
                <a:latin typeface="+mj-lt"/>
                <a:cs typeface="Arial"/>
              </a:rPr>
              <a:t>,</a:t>
            </a:r>
          </a:p>
          <a:p>
            <a:pPr marL="720000">
              <a:spcAft>
                <a:spcPts val="1200"/>
              </a:spcAft>
            </a:pPr>
            <a:r>
              <a:rPr lang="sk-SK" sz="2200" dirty="0" err="1">
                <a:latin typeface="+mj-lt"/>
                <a:cs typeface="Arial"/>
              </a:rPr>
              <a:t>umím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najít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i="1" dirty="0" err="1">
                <a:latin typeface="+mj-lt"/>
                <a:cs typeface="Arial"/>
              </a:rPr>
              <a:t>nejmenší</a:t>
            </a:r>
            <a:r>
              <a:rPr lang="sk-SK" sz="2200" i="1" dirty="0">
                <a:latin typeface="+mj-lt"/>
                <a:cs typeface="Arial"/>
              </a:rPr>
              <a:t> počet </a:t>
            </a:r>
            <a:r>
              <a:rPr lang="sk-SK" sz="2200" i="1" dirty="0" err="1">
                <a:latin typeface="+mj-lt"/>
                <a:cs typeface="Arial"/>
              </a:rPr>
              <a:t>opakování</a:t>
            </a:r>
            <a:r>
              <a:rPr lang="sk-SK" sz="2200" dirty="0">
                <a:latin typeface="+mj-lt"/>
                <a:cs typeface="Arial"/>
              </a:rPr>
              <a:t>, aby </a:t>
            </a:r>
            <a:r>
              <a:rPr lang="sk-SK" sz="2200" dirty="0" err="1">
                <a:latin typeface="+mj-lt"/>
                <a:cs typeface="Arial"/>
              </a:rPr>
              <a:t>můj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vytvořil</a:t>
            </a:r>
            <a:r>
              <a:rPr lang="sk-SK" sz="2200" dirty="0">
                <a:latin typeface="+mj-lt"/>
                <a:cs typeface="Arial"/>
              </a:rPr>
              <a:t> úplný kruhový vzor,</a:t>
            </a:r>
          </a:p>
          <a:p>
            <a:pPr marL="720000">
              <a:spcAft>
                <a:spcPts val="1200"/>
              </a:spcAft>
            </a:pPr>
            <a:r>
              <a:rPr lang="sk-SK" sz="2200" dirty="0">
                <a:latin typeface="+mj-lt"/>
                <a:cs typeface="Arial"/>
              </a:rPr>
              <a:t>kliknutím na zelenou vlajku </a:t>
            </a:r>
            <a:r>
              <a:rPr lang="sk-SK" sz="2200" dirty="0" err="1">
                <a:latin typeface="+mj-lt"/>
                <a:cs typeface="Arial"/>
              </a:rPr>
              <a:t>umím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smazat</a:t>
            </a:r>
            <a:r>
              <a:rPr lang="sk-SK" sz="2200" dirty="0">
                <a:latin typeface="+mj-lt"/>
                <a:cs typeface="Arial"/>
              </a:rPr>
              <a:t> scénu a </a:t>
            </a:r>
            <a:r>
              <a:rPr lang="sk-SK" sz="2200" dirty="0" err="1">
                <a:latin typeface="+mj-lt"/>
                <a:cs typeface="Arial"/>
              </a:rPr>
              <a:t>začít</a:t>
            </a:r>
            <a:r>
              <a:rPr lang="sk-SK" sz="2200" dirty="0">
                <a:latin typeface="+mj-lt"/>
                <a:cs typeface="Arial"/>
              </a:rPr>
              <a:t> od </a:t>
            </a:r>
            <a:r>
              <a:rPr lang="sk-SK" sz="2200" dirty="0" err="1">
                <a:latin typeface="+mj-lt"/>
                <a:cs typeface="Arial"/>
              </a:rPr>
              <a:t>začátku</a:t>
            </a:r>
            <a:r>
              <a:rPr lang="sk-SK" sz="2200" dirty="0">
                <a:latin typeface="+mj-lt"/>
                <a:cs typeface="Arial"/>
              </a:rPr>
              <a:t>,</a:t>
            </a:r>
          </a:p>
          <a:p>
            <a:pPr marL="720000">
              <a:spcAft>
                <a:spcPts val="1200"/>
              </a:spcAft>
            </a:pPr>
            <a:r>
              <a:rPr lang="sk-SK" sz="2200" dirty="0" err="1">
                <a:latin typeface="+mj-lt"/>
                <a:cs typeface="Arial"/>
              </a:rPr>
              <a:t>ve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scénářích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používám</a:t>
            </a:r>
            <a:r>
              <a:rPr lang="sk-SK" sz="2200" dirty="0">
                <a:latin typeface="+mj-lt"/>
                <a:cs typeface="Arial"/>
              </a:rPr>
              <a:t> i blok </a:t>
            </a:r>
            <a:r>
              <a:rPr lang="sk-SK" sz="2200" b="1" dirty="0" err="1">
                <a:solidFill>
                  <a:srgbClr val="4C1DFA"/>
                </a:solidFill>
                <a:cs typeface="Arial"/>
              </a:rPr>
              <a:t>další</a:t>
            </a:r>
            <a:r>
              <a:rPr lang="sk-SK" sz="2200" b="1" dirty="0">
                <a:solidFill>
                  <a:srgbClr val="4C1DFA"/>
                </a:solidFill>
                <a:cs typeface="Arial"/>
              </a:rPr>
              <a:t> kostým</a:t>
            </a:r>
            <a:r>
              <a:rPr lang="sk-SK" sz="2200" dirty="0">
                <a:latin typeface="+mj-lt"/>
                <a:cs typeface="Arial"/>
              </a:rPr>
              <a:t>,</a:t>
            </a:r>
          </a:p>
          <a:p>
            <a:pPr marL="720000">
              <a:spcAft>
                <a:spcPts val="1200"/>
              </a:spcAft>
            </a:pPr>
            <a:r>
              <a:rPr lang="sk-SK" sz="2200" dirty="0" err="1">
                <a:latin typeface="+mj-lt"/>
                <a:cs typeface="Arial"/>
              </a:rPr>
              <a:t>umím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naprogramovat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různé</a:t>
            </a:r>
            <a:r>
              <a:rPr lang="sk-SK" sz="2200" dirty="0">
                <a:latin typeface="+mj-lt"/>
                <a:cs typeface="Arial"/>
              </a:rPr>
              <a:t> vzory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střídajícími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kostýmy,</a:t>
            </a:r>
          </a:p>
          <a:p>
            <a:pPr marL="720000">
              <a:spcAft>
                <a:spcPts val="1200"/>
              </a:spcAft>
            </a:pPr>
            <a:r>
              <a:rPr lang="sk-SK" sz="2200" dirty="0">
                <a:latin typeface="+mj-lt"/>
                <a:cs typeface="Arial"/>
              </a:rPr>
              <a:t>jediným </a:t>
            </a:r>
            <a:r>
              <a:rPr lang="sk-SK" sz="2200" dirty="0" err="1">
                <a:latin typeface="+mj-lt"/>
                <a:cs typeface="Arial"/>
              </a:rPr>
              <a:t>scénářem</a:t>
            </a:r>
            <a:r>
              <a:rPr lang="sk-SK" sz="2200" dirty="0">
                <a:latin typeface="+mj-lt"/>
                <a:cs typeface="Arial"/>
              </a:rPr>
              <a:t> a </a:t>
            </a:r>
            <a:r>
              <a:rPr lang="sk-SK" sz="2200" dirty="0" err="1">
                <a:latin typeface="+mj-lt"/>
                <a:cs typeface="Arial"/>
              </a:rPr>
              <a:t>jedním</a:t>
            </a:r>
            <a:r>
              <a:rPr lang="sk-SK" sz="2200" dirty="0">
                <a:latin typeface="+mj-lt"/>
                <a:cs typeface="Arial"/>
              </a:rPr>
              <a:t> kliknutím </a:t>
            </a:r>
            <a:r>
              <a:rPr lang="sk-SK" sz="2200" dirty="0" err="1">
                <a:latin typeface="+mj-lt"/>
                <a:cs typeface="Arial"/>
              </a:rPr>
              <a:t>vytvořím</a:t>
            </a:r>
            <a:r>
              <a:rPr lang="sk-SK" sz="2200" dirty="0">
                <a:latin typeface="+mj-lt"/>
                <a:cs typeface="Arial"/>
              </a:rPr>
              <a:t> celý </a:t>
            </a:r>
            <a:r>
              <a:rPr lang="sk-SK" sz="2200" dirty="0" err="1">
                <a:latin typeface="+mj-lt"/>
                <a:cs typeface="Arial"/>
              </a:rPr>
              <a:t>složitý</a:t>
            </a:r>
            <a:r>
              <a:rPr lang="sk-SK" sz="2200" dirty="0">
                <a:latin typeface="+mj-lt"/>
                <a:cs typeface="Arial"/>
              </a:rPr>
              <a:t> vzor s </a:t>
            </a:r>
            <a:r>
              <a:rPr lang="sk-SK" sz="2200" dirty="0" err="1">
                <a:latin typeface="+mj-lt"/>
                <a:cs typeface="Arial"/>
              </a:rPr>
              <a:t>vícero</a:t>
            </a:r>
            <a:r>
              <a:rPr lang="sk-SK" sz="2200" dirty="0">
                <a:latin typeface="+mj-lt"/>
                <a:cs typeface="Arial"/>
              </a:rPr>
              <a:t> kostýmy.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r>
              <a:rPr lang="sk-SK" b="1" dirty="0"/>
              <a:t>16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2F1214-C9F9-47AD-843F-438C8F79DB26}"/>
              </a:ext>
            </a:extLst>
          </p:cNvPr>
          <p:cNvSpPr>
            <a:spLocks noChangeAspect="1"/>
          </p:cNvSpPr>
          <p:nvPr/>
        </p:nvSpPr>
        <p:spPr>
          <a:xfrm>
            <a:off x="874800" y="224740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191F29E-06F1-4896-BA21-2CE721B222FA}"/>
              </a:ext>
            </a:extLst>
          </p:cNvPr>
          <p:cNvSpPr>
            <a:spLocks noChangeAspect="1"/>
          </p:cNvSpPr>
          <p:nvPr/>
        </p:nvSpPr>
        <p:spPr>
          <a:xfrm>
            <a:off x="874800" y="273532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CA47758-041A-413A-A8F9-EAA1807DE4EC}"/>
              </a:ext>
            </a:extLst>
          </p:cNvPr>
          <p:cNvSpPr>
            <a:spLocks noChangeAspect="1"/>
          </p:cNvSpPr>
          <p:nvPr/>
        </p:nvSpPr>
        <p:spPr>
          <a:xfrm>
            <a:off x="874800" y="3555092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807D8B3-8445-4130-A21F-34CE8C891D1A}"/>
              </a:ext>
            </a:extLst>
          </p:cNvPr>
          <p:cNvSpPr>
            <a:spLocks noChangeAspect="1"/>
          </p:cNvSpPr>
          <p:nvPr/>
        </p:nvSpPr>
        <p:spPr>
          <a:xfrm>
            <a:off x="874800" y="4043019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D3A90F1-841A-44CF-8E17-132744D5B217}"/>
              </a:ext>
            </a:extLst>
          </p:cNvPr>
          <p:cNvSpPr>
            <a:spLocks noChangeAspect="1"/>
          </p:cNvSpPr>
          <p:nvPr/>
        </p:nvSpPr>
        <p:spPr>
          <a:xfrm>
            <a:off x="874800" y="453094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D53FC52-B7E2-41C7-96BC-15D2C3B81D21}"/>
              </a:ext>
            </a:extLst>
          </p:cNvPr>
          <p:cNvSpPr>
            <a:spLocks noChangeAspect="1"/>
          </p:cNvSpPr>
          <p:nvPr/>
        </p:nvSpPr>
        <p:spPr>
          <a:xfrm>
            <a:off x="874800" y="5018872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317C26-973A-43E7-A2BD-8D909E66104B}"/>
              </a:ext>
            </a:extLst>
          </p:cNvPr>
          <p:cNvSpPr txBox="1"/>
          <p:nvPr/>
        </p:nvSpPr>
        <p:spPr>
          <a:xfrm>
            <a:off x="1164102" y="137236"/>
            <a:ext cx="656347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Bádání</a:t>
            </a:r>
            <a:r>
              <a:rPr lang="cs-CZ" sz="3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559922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88000" rIns="144000" bIns="144000" rtlCol="0">
            <a:noAutofit/>
          </a:bodyPr>
          <a:lstStyle/>
          <a:p>
            <a:pPr marL="720000">
              <a:lnSpc>
                <a:spcPts val="1800"/>
              </a:lnSpc>
              <a:spcAft>
                <a:spcPts val="1200"/>
              </a:spcAft>
            </a:pPr>
            <a:r>
              <a:rPr lang="sk-SK" sz="2200" b="1" dirty="0" err="1">
                <a:solidFill>
                  <a:srgbClr val="C00000"/>
                </a:solidFill>
                <a:latin typeface="+mj-lt"/>
                <a:cs typeface="Arial"/>
              </a:rPr>
              <a:t>opakování</a:t>
            </a: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sk-SK" sz="2200" dirty="0">
                <a:latin typeface="+mj-lt"/>
                <a:cs typeface="Arial"/>
              </a:rPr>
              <a:t>	</a:t>
            </a:r>
            <a:r>
              <a:rPr lang="sk-SK" dirty="0">
                <a:latin typeface="+mj-lt"/>
                <a:cs typeface="Arial"/>
              </a:rPr>
              <a:t>opakované </a:t>
            </a:r>
            <a:r>
              <a:rPr lang="sk-SK" dirty="0" err="1">
                <a:latin typeface="+mj-lt"/>
                <a:cs typeface="Arial"/>
              </a:rPr>
              <a:t>vykonání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posloupnosti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bloků</a:t>
            </a:r>
            <a:endParaRPr lang="sk-SK" dirty="0">
              <a:latin typeface="+mj-lt"/>
              <a:cs typeface="Arial"/>
            </a:endParaRPr>
          </a:p>
          <a:p>
            <a:pPr marL="612000">
              <a:lnSpc>
                <a:spcPts val="1400"/>
              </a:lnSpc>
            </a:pPr>
            <a:endParaRPr lang="sk-SK" sz="2000" dirty="0">
              <a:latin typeface="+mj-lt"/>
              <a:cs typeface="Arial"/>
            </a:endParaRPr>
          </a:p>
          <a:p>
            <a:pPr marL="612000">
              <a:lnSpc>
                <a:spcPts val="1800"/>
              </a:lnSpc>
              <a:spcAft>
                <a:spcPts val="3000"/>
              </a:spcAft>
            </a:pPr>
            <a:r>
              <a:rPr lang="sk-SK" sz="2200" dirty="0">
                <a:latin typeface="+mj-lt"/>
                <a:cs typeface="Arial"/>
              </a:rPr>
              <a:t>   				</a:t>
            </a:r>
            <a:r>
              <a:rPr lang="sk-SK" b="1" dirty="0" err="1">
                <a:solidFill>
                  <a:srgbClr val="C00000"/>
                </a:solidFill>
                <a:latin typeface="+mj-lt"/>
                <a:cs typeface="Arial"/>
              </a:rPr>
              <a:t>řídící</a:t>
            </a:r>
            <a:r>
              <a:rPr lang="sk-SK" b="1" dirty="0">
                <a:solidFill>
                  <a:srgbClr val="C00000"/>
                </a:solidFill>
                <a:latin typeface="+mj-lt"/>
                <a:cs typeface="Arial"/>
              </a:rPr>
              <a:t> blok</a:t>
            </a:r>
            <a:r>
              <a:rPr lang="sk-SK" dirty="0">
                <a:latin typeface="+mj-lt"/>
                <a:cs typeface="Arial"/>
              </a:rPr>
              <a:t>, </a:t>
            </a:r>
            <a:r>
              <a:rPr lang="sk-SK" dirty="0" err="1">
                <a:latin typeface="+mj-lt"/>
                <a:cs typeface="Arial"/>
              </a:rPr>
              <a:t>který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opakovaně</a:t>
            </a:r>
            <a:r>
              <a:rPr lang="sk-SK" dirty="0">
                <a:latin typeface="+mj-lt"/>
                <a:cs typeface="Arial"/>
              </a:rPr>
              <a:t> vykoná v </a:t>
            </a:r>
            <a:r>
              <a:rPr lang="sk-SK" dirty="0" err="1">
                <a:latin typeface="+mj-lt"/>
                <a:cs typeface="Arial"/>
              </a:rPr>
              <a:t>něm</a:t>
            </a:r>
            <a:r>
              <a:rPr lang="sk-SK" dirty="0">
                <a:latin typeface="+mj-lt"/>
                <a:cs typeface="Arial"/>
              </a:rPr>
              <a:t> vložené</a:t>
            </a:r>
            <a:br>
              <a:rPr lang="sk-SK" dirty="0">
                <a:latin typeface="+mj-lt"/>
                <a:cs typeface="Arial"/>
              </a:rPr>
            </a:br>
            <a:r>
              <a:rPr lang="sk-SK" dirty="0">
                <a:latin typeface="+mj-lt"/>
                <a:cs typeface="Arial"/>
              </a:rPr>
              <a:t>				bloky určený počet krát</a:t>
            </a:r>
          </a:p>
          <a:p>
            <a:pPr marL="612000">
              <a:lnSpc>
                <a:spcPts val="1800"/>
              </a:lnSpc>
              <a:spcAft>
                <a:spcPts val="1800"/>
              </a:spcAft>
            </a:pPr>
            <a:r>
              <a:rPr lang="sk-SK" sz="2000" dirty="0">
                <a:cs typeface="Arial"/>
              </a:rPr>
              <a:t>				</a:t>
            </a:r>
            <a:r>
              <a:rPr lang="sk-SK" dirty="0" err="1">
                <a:cs typeface="Arial"/>
              </a:rPr>
              <a:t>příkaz</a:t>
            </a:r>
            <a:r>
              <a:rPr lang="sk-SK" dirty="0">
                <a:cs typeface="Arial"/>
              </a:rPr>
              <a:t>, </a:t>
            </a:r>
            <a:r>
              <a:rPr lang="sk-SK" dirty="0" err="1">
                <a:cs typeface="Arial"/>
              </a:rPr>
              <a:t>který</a:t>
            </a:r>
            <a:r>
              <a:rPr lang="sk-SK" dirty="0">
                <a:cs typeface="Arial"/>
              </a:rPr>
              <a:t> pozastaví </a:t>
            </a:r>
            <a:r>
              <a:rPr lang="sk-SK" dirty="0" err="1">
                <a:cs typeface="Arial"/>
              </a:rPr>
              <a:t>vykonávání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dalších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bloků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scénáře</a:t>
            </a:r>
            <a:br>
              <a:rPr lang="sk-SK" dirty="0">
                <a:cs typeface="Arial"/>
              </a:rPr>
            </a:br>
            <a:r>
              <a:rPr lang="sk-SK" dirty="0">
                <a:cs typeface="Arial"/>
              </a:rPr>
              <a:t>				na daný počet </a:t>
            </a:r>
            <a:r>
              <a:rPr lang="sk-SK" dirty="0" err="1">
                <a:cs typeface="Arial"/>
              </a:rPr>
              <a:t>sekund</a:t>
            </a:r>
            <a:r>
              <a:rPr lang="sk-SK" dirty="0">
                <a:cs typeface="Arial"/>
              </a:rPr>
              <a:t>, </a:t>
            </a:r>
            <a:r>
              <a:rPr lang="sk-SK" dirty="0" err="1">
                <a:cs typeface="Arial"/>
              </a:rPr>
              <a:t>např</a:t>
            </a:r>
            <a:r>
              <a:rPr lang="sk-SK" dirty="0">
                <a:cs typeface="Arial"/>
              </a:rPr>
              <a:t>. na 1 s, 3 s </a:t>
            </a:r>
            <a:r>
              <a:rPr lang="sk-SK" dirty="0" err="1">
                <a:cs typeface="Arial"/>
              </a:rPr>
              <a:t>anebo</a:t>
            </a:r>
            <a:r>
              <a:rPr lang="sk-SK" dirty="0">
                <a:cs typeface="Arial"/>
              </a:rPr>
              <a:t> 0.2 s</a:t>
            </a:r>
          </a:p>
          <a:p>
            <a:pPr marL="720000">
              <a:lnSpc>
                <a:spcPts val="1800"/>
              </a:lnSpc>
              <a:spcAft>
                <a:spcPts val="1200"/>
              </a:spcAft>
            </a:pP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celkové otočení </a:t>
            </a:r>
            <a:r>
              <a:rPr lang="sk-SK" dirty="0">
                <a:cs typeface="Arial"/>
              </a:rPr>
              <a:t>	o </a:t>
            </a:r>
            <a:r>
              <a:rPr lang="sk-SK" dirty="0" err="1">
                <a:cs typeface="Arial"/>
              </a:rPr>
              <a:t>kolik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se</a:t>
            </a:r>
            <a:r>
              <a:rPr lang="sk-SK" dirty="0">
                <a:cs typeface="Arial"/>
              </a:rPr>
              <a:t> postava otočí </a:t>
            </a:r>
            <a:r>
              <a:rPr lang="sk-SK" dirty="0" err="1">
                <a:cs typeface="Arial"/>
              </a:rPr>
              <a:t>celkem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při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vykonání</a:t>
            </a:r>
            <a:r>
              <a:rPr lang="sk-SK" dirty="0">
                <a:cs typeface="Arial"/>
              </a:rPr>
              <a:t> daného </a:t>
            </a:r>
            <a:br>
              <a:rPr lang="sk-SK" dirty="0">
                <a:cs typeface="Arial"/>
              </a:rPr>
            </a:br>
            <a:r>
              <a:rPr lang="sk-SK" dirty="0">
                <a:cs typeface="Arial"/>
              </a:rPr>
              <a:t>				</a:t>
            </a:r>
            <a:r>
              <a:rPr lang="sk-SK" dirty="0" err="1">
                <a:cs typeface="Arial"/>
              </a:rPr>
              <a:t>scénáře</a:t>
            </a:r>
            <a:r>
              <a:rPr lang="sk-SK" dirty="0">
                <a:cs typeface="Arial"/>
              </a:rPr>
              <a:t> (</a:t>
            </a:r>
            <a:r>
              <a:rPr lang="sk-SK" dirty="0" err="1">
                <a:cs typeface="Arial"/>
              </a:rPr>
              <a:t>např</a:t>
            </a:r>
            <a:r>
              <a:rPr lang="sk-SK" dirty="0">
                <a:cs typeface="Arial"/>
              </a:rPr>
              <a:t>. o 360°)</a:t>
            </a:r>
          </a:p>
          <a:p>
            <a:pPr marL="720000">
              <a:lnSpc>
                <a:spcPts val="1800"/>
              </a:lnSpc>
              <a:spcAft>
                <a:spcPts val="1200"/>
              </a:spcAft>
            </a:pPr>
            <a:r>
              <a:rPr lang="sk-SK" sz="2200" b="1" dirty="0">
                <a:solidFill>
                  <a:srgbClr val="C00000"/>
                </a:solidFill>
                <a:cs typeface="Arial"/>
              </a:rPr>
              <a:t>kostýmy </a:t>
            </a:r>
            <a:r>
              <a:rPr lang="sk-SK" dirty="0">
                <a:cs typeface="Arial"/>
              </a:rPr>
              <a:t>		jedno </a:t>
            </a:r>
            <a:r>
              <a:rPr lang="sk-SK" dirty="0" err="1">
                <a:cs typeface="Arial"/>
              </a:rPr>
              <a:t>anebo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několik</a:t>
            </a:r>
            <a:r>
              <a:rPr lang="sk-SK" dirty="0">
                <a:cs typeface="Arial"/>
              </a:rPr>
              <a:t> „oblečení“, </a:t>
            </a:r>
            <a:r>
              <a:rPr lang="sk-SK" dirty="0" err="1">
                <a:cs typeface="Arial"/>
              </a:rPr>
              <a:t>které</a:t>
            </a:r>
            <a:r>
              <a:rPr lang="sk-SK" dirty="0">
                <a:cs typeface="Arial"/>
              </a:rPr>
              <a:t> postava má a </a:t>
            </a:r>
            <a:r>
              <a:rPr lang="sk-SK" dirty="0" err="1">
                <a:cs typeface="Arial"/>
              </a:rPr>
              <a:t>může</a:t>
            </a:r>
            <a:r>
              <a:rPr lang="sk-SK" dirty="0">
                <a:cs typeface="Arial"/>
              </a:rPr>
              <a:t> 					si je na </a:t>
            </a:r>
            <a:r>
              <a:rPr lang="sk-SK" dirty="0" err="1">
                <a:cs typeface="Arial"/>
              </a:rPr>
              <a:t>scéně</a:t>
            </a:r>
            <a:r>
              <a:rPr lang="sk-SK" dirty="0">
                <a:cs typeface="Arial"/>
              </a:rPr>
              <a:t> „</a:t>
            </a:r>
            <a:r>
              <a:rPr lang="sk-SK" dirty="0" err="1">
                <a:cs typeface="Arial"/>
              </a:rPr>
              <a:t>obléknouť</a:t>
            </a:r>
            <a:r>
              <a:rPr lang="sk-SK" dirty="0">
                <a:cs typeface="Arial"/>
              </a:rPr>
              <a:t>“</a:t>
            </a:r>
          </a:p>
          <a:p>
            <a:pPr marL="612000">
              <a:lnSpc>
                <a:spcPts val="1800"/>
              </a:lnSpc>
              <a:spcAft>
                <a:spcPts val="1200"/>
              </a:spcAft>
            </a:pPr>
            <a:r>
              <a:rPr lang="sk-SK" sz="2200" b="1" dirty="0">
                <a:solidFill>
                  <a:srgbClr val="C00000"/>
                </a:solidFill>
                <a:cs typeface="Arial"/>
              </a:rPr>
              <a:t> 				</a:t>
            </a:r>
            <a:r>
              <a:rPr lang="sk-SK" dirty="0" err="1">
                <a:cs typeface="Arial"/>
              </a:rPr>
              <a:t>přikáže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postavě</a:t>
            </a:r>
            <a:r>
              <a:rPr lang="sk-SK" dirty="0">
                <a:cs typeface="Arial"/>
              </a:rPr>
              <a:t>, aby si </a:t>
            </a:r>
            <a:r>
              <a:rPr lang="sk-SK" dirty="0" err="1">
                <a:cs typeface="Arial"/>
              </a:rPr>
              <a:t>vyměnila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současný</a:t>
            </a:r>
            <a:r>
              <a:rPr lang="sk-SK" dirty="0">
                <a:cs typeface="Arial"/>
              </a:rPr>
              <a:t> kostým za </a:t>
            </a:r>
            <a:r>
              <a:rPr lang="sk-SK" dirty="0" err="1">
                <a:cs typeface="Arial"/>
              </a:rPr>
              <a:t>následu</a:t>
            </a:r>
            <a:r>
              <a:rPr lang="sk-SK" dirty="0">
                <a:cs typeface="Arial"/>
              </a:rPr>
              <a:t>- 				</a:t>
            </a:r>
            <a:r>
              <a:rPr lang="sk-SK" dirty="0" err="1">
                <a:cs typeface="Arial"/>
              </a:rPr>
              <a:t>jící</a:t>
            </a:r>
            <a:r>
              <a:rPr lang="sk-SK" dirty="0">
                <a:cs typeface="Arial"/>
              </a:rPr>
              <a:t> v </a:t>
            </a:r>
            <a:r>
              <a:rPr lang="sk-SK" dirty="0" err="1">
                <a:cs typeface="Arial"/>
              </a:rPr>
              <a:t>jejím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seznamu</a:t>
            </a:r>
            <a:r>
              <a:rPr lang="sk-SK" dirty="0">
                <a:cs typeface="Arial"/>
              </a:rPr>
              <a:t>. Za </a:t>
            </a:r>
            <a:r>
              <a:rPr lang="sk-SK" dirty="0" err="1">
                <a:cs typeface="Arial"/>
              </a:rPr>
              <a:t>posledním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kostýmem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následuje</a:t>
            </a:r>
            <a:br>
              <a:rPr lang="sk-SK" dirty="0">
                <a:cs typeface="Arial"/>
              </a:rPr>
            </a:br>
            <a:r>
              <a:rPr lang="sk-SK" dirty="0">
                <a:cs typeface="Arial"/>
              </a:rPr>
              <a:t>				</a:t>
            </a:r>
            <a:r>
              <a:rPr lang="sk-SK" dirty="0" err="1">
                <a:cs typeface="Arial"/>
              </a:rPr>
              <a:t>opět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první</a:t>
            </a:r>
            <a:endParaRPr lang="sk-SK" dirty="0">
              <a:cs typeface="Arial"/>
            </a:endParaRPr>
          </a:p>
          <a:p>
            <a:pPr marL="720000">
              <a:lnSpc>
                <a:spcPts val="1800"/>
              </a:lnSpc>
              <a:spcAft>
                <a:spcPts val="1200"/>
              </a:spcAft>
            </a:pPr>
            <a:r>
              <a:rPr lang="sk-SK" sz="2200" b="1" dirty="0">
                <a:solidFill>
                  <a:srgbClr val="C00000"/>
                </a:solidFill>
                <a:cs typeface="Arial"/>
              </a:rPr>
              <a:t>vzor</a:t>
            </a:r>
            <a:r>
              <a:rPr lang="sk-SK" dirty="0">
                <a:cs typeface="Arial"/>
              </a:rPr>
              <a:t>			</a:t>
            </a:r>
            <a:r>
              <a:rPr lang="sk-SK" dirty="0" err="1">
                <a:cs typeface="Arial"/>
              </a:rPr>
              <a:t>pravidelně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se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opakující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posloupnost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obrázků</a:t>
            </a:r>
            <a:r>
              <a:rPr lang="sk-SK" dirty="0">
                <a:cs typeface="Arial"/>
              </a:rPr>
              <a:t>, </a:t>
            </a:r>
            <a:r>
              <a:rPr lang="sk-SK" dirty="0" err="1">
                <a:cs typeface="Arial"/>
              </a:rPr>
              <a:t>které</a:t>
            </a:r>
            <a:br>
              <a:rPr lang="sk-SK" dirty="0">
                <a:cs typeface="Arial"/>
              </a:rPr>
            </a:br>
            <a:r>
              <a:rPr lang="sk-SK" dirty="0">
                <a:cs typeface="Arial"/>
              </a:rPr>
              <a:t>				</a:t>
            </a:r>
            <a:r>
              <a:rPr lang="sk-SK" dirty="0" err="1">
                <a:cs typeface="Arial"/>
              </a:rPr>
              <a:t>vytvoří</a:t>
            </a:r>
            <a:r>
              <a:rPr lang="sk-SK" dirty="0">
                <a:cs typeface="Arial"/>
              </a:rPr>
              <a:t> postava </a:t>
            </a:r>
            <a:r>
              <a:rPr lang="sk-SK" dirty="0" err="1">
                <a:cs typeface="Arial"/>
              </a:rPr>
              <a:t>otisknutím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svých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kostýmů</a:t>
            </a:r>
            <a:endParaRPr lang="sk-SK" dirty="0">
              <a:cs typeface="Arial"/>
            </a:endParaRPr>
          </a:p>
          <a:p>
            <a:pPr marL="648000">
              <a:spcAft>
                <a:spcPts val="1200"/>
              </a:spcAft>
            </a:pPr>
            <a:endParaRPr lang="sk-SK" dirty="0">
              <a:cs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r>
              <a:rPr lang="sk-SK" b="1" dirty="0"/>
              <a:t>17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207179" y="2856960"/>
            <a:ext cx="1314164" cy="4728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207178" y="4805015"/>
            <a:ext cx="906399" cy="4977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207179" y="1826406"/>
            <a:ext cx="1314164" cy="924782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E7113DCF-50CA-434B-BF43-C5002CB2E771}"/>
              </a:ext>
            </a:extLst>
          </p:cNvPr>
          <p:cNvSpPr>
            <a:spLocks noChangeAspect="1"/>
          </p:cNvSpPr>
          <p:nvPr/>
        </p:nvSpPr>
        <p:spPr>
          <a:xfrm>
            <a:off x="874800" y="145098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BF7659-0FD3-4BA6-A72E-B2ECD270A8E0}"/>
              </a:ext>
            </a:extLst>
          </p:cNvPr>
          <p:cNvSpPr>
            <a:spLocks noChangeAspect="1"/>
          </p:cNvSpPr>
          <p:nvPr/>
        </p:nvSpPr>
        <p:spPr>
          <a:xfrm>
            <a:off x="874800" y="1993991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A89977F-4210-4738-9487-409329FF1164}"/>
              </a:ext>
            </a:extLst>
          </p:cNvPr>
          <p:cNvSpPr>
            <a:spLocks noChangeAspect="1"/>
          </p:cNvSpPr>
          <p:nvPr/>
        </p:nvSpPr>
        <p:spPr>
          <a:xfrm>
            <a:off x="874800" y="2916992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DDA250E-92C3-4C56-96F5-B8ED8B6180BD}"/>
              </a:ext>
            </a:extLst>
          </p:cNvPr>
          <p:cNvSpPr>
            <a:spLocks noChangeAspect="1"/>
          </p:cNvSpPr>
          <p:nvPr/>
        </p:nvSpPr>
        <p:spPr>
          <a:xfrm>
            <a:off x="874800" y="3526818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082EE4E-5B8D-4F70-A39E-AB2E7CD33158}"/>
              </a:ext>
            </a:extLst>
          </p:cNvPr>
          <p:cNvSpPr>
            <a:spLocks noChangeAspect="1"/>
          </p:cNvSpPr>
          <p:nvPr/>
        </p:nvSpPr>
        <p:spPr>
          <a:xfrm>
            <a:off x="874800" y="411798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33B131-BC0B-421D-B963-BF325C92F56C}"/>
              </a:ext>
            </a:extLst>
          </p:cNvPr>
          <p:cNvSpPr>
            <a:spLocks noChangeAspect="1"/>
          </p:cNvSpPr>
          <p:nvPr/>
        </p:nvSpPr>
        <p:spPr>
          <a:xfrm>
            <a:off x="874800" y="4878759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BEC0E7F-4B32-4855-9B34-70E3DCCDBC3A}"/>
              </a:ext>
            </a:extLst>
          </p:cNvPr>
          <p:cNvSpPr>
            <a:spLocks noChangeAspect="1"/>
          </p:cNvSpPr>
          <p:nvPr/>
        </p:nvSpPr>
        <p:spPr>
          <a:xfrm>
            <a:off x="874800" y="5580534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29CE4A-0224-4187-A5F9-83C31C08F49F}"/>
              </a:ext>
            </a:extLst>
          </p:cNvPr>
          <p:cNvSpPr txBox="1"/>
          <p:nvPr/>
        </p:nvSpPr>
        <p:spPr>
          <a:xfrm>
            <a:off x="806861" y="137236"/>
            <a:ext cx="656347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Bádání 2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Základní slovník</a:t>
            </a:r>
            <a:endParaRPr lang="cs-CZ" sz="3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2277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4441</TotalTime>
  <Words>410</Words>
  <Application>Microsoft Office PowerPoint</Application>
  <PresentationFormat>Předvádění na obrazovce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IOE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Benton</dc:creator>
  <cp:lastModifiedBy>Pavel Kantor</cp:lastModifiedBy>
  <cp:revision>359</cp:revision>
  <cp:lastPrinted>2015-04-21T17:23:00Z</cp:lastPrinted>
  <dcterms:created xsi:type="dcterms:W3CDTF">2015-02-19T13:35:50Z</dcterms:created>
  <dcterms:modified xsi:type="dcterms:W3CDTF">2021-12-07T06:22:12Z</dcterms:modified>
</cp:coreProperties>
</file>