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398" r:id="rId3"/>
    <p:sldId id="399" r:id="rId4"/>
    <p:sldId id="400" r:id="rId5"/>
    <p:sldId id="401" r:id="rId6"/>
    <p:sldId id="402" r:id="rId7"/>
    <p:sldId id="403" r:id="rId8"/>
    <p:sldId id="404" r:id="rId9"/>
    <p:sldId id="367" r:id="rId10"/>
    <p:sldId id="405" r:id="rId11"/>
    <p:sldId id="3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1564" autoAdjust="0"/>
  </p:normalViewPr>
  <p:slideViewPr>
    <p:cSldViewPr>
      <p:cViewPr varScale="1">
        <p:scale>
          <a:sx n="75" d="100"/>
          <a:sy n="75" d="100"/>
        </p:scale>
        <p:origin x="166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E08CC-E072-423C-9C53-30F7F28749BB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1A7206-BEA3-44F2-99FB-8DB3B811E2E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747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Soubor:Illu</a:t>
            </a:r>
            <a:r>
              <a:rPr lang="cs-CZ" dirty="0"/>
              <a:t> </a:t>
            </a:r>
            <a:r>
              <a:rPr lang="cs-CZ" dirty="0" err="1"/>
              <a:t>lymphatic</a:t>
            </a:r>
            <a:r>
              <a:rPr lang="cs-CZ" dirty="0"/>
              <a:t> system.jpg. </a:t>
            </a:r>
            <a:r>
              <a:rPr lang="cs-CZ" i="1" dirty="0"/>
              <a:t>Wikipedie, Otevřená encyklopedie</a:t>
            </a:r>
            <a:r>
              <a:rPr lang="cs-CZ" dirty="0"/>
              <a:t> [online]. 14.11.2006 [cit. 2012-12-17]. Dostupné z: http://cs.wikipedia.org/wiki/Lymfatick%C3%A1_soustava </a:t>
            </a:r>
          </a:p>
          <a:p>
            <a:r>
              <a:rPr lang="cs-CZ" dirty="0" err="1"/>
              <a:t>Soubor:Illu</a:t>
            </a:r>
            <a:r>
              <a:rPr lang="cs-CZ" dirty="0"/>
              <a:t> spleen.jpg. </a:t>
            </a:r>
            <a:r>
              <a:rPr lang="cs-CZ" i="1" dirty="0"/>
              <a:t>Wikipedie, Otevřená encyklopedie</a:t>
            </a:r>
            <a:r>
              <a:rPr lang="cs-CZ" dirty="0"/>
              <a:t> [online]. 23.11.2006 [cit. 2012-12-17]. Dostupné z: http://cs.wikipedia.org/wiki/Slezina </a:t>
            </a:r>
          </a:p>
          <a:p>
            <a:r>
              <a:rPr lang="cs-CZ" dirty="0" err="1"/>
              <a:t>Soubor:Illu</a:t>
            </a:r>
            <a:r>
              <a:rPr lang="cs-CZ" dirty="0"/>
              <a:t> </a:t>
            </a:r>
            <a:r>
              <a:rPr lang="cs-CZ" dirty="0" err="1"/>
              <a:t>lymph</a:t>
            </a:r>
            <a:r>
              <a:rPr lang="cs-CZ" dirty="0"/>
              <a:t> node structure.png. </a:t>
            </a:r>
            <a:r>
              <a:rPr lang="cs-CZ" i="1" dirty="0"/>
              <a:t>Wikipedie, Otevřená encyklopedie</a:t>
            </a:r>
            <a:r>
              <a:rPr lang="cs-CZ" dirty="0"/>
              <a:t> [online]. 14.6.2006 [cit. 2012-12-17]. Dostupné z: http://cs.wikipedia.org/wiki/M%C3%ADzn%C3%AD_uzlina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220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45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Soubor:Illu</a:t>
            </a:r>
            <a:r>
              <a:rPr lang="cs-CZ" dirty="0"/>
              <a:t> </a:t>
            </a:r>
            <a:r>
              <a:rPr lang="cs-CZ" dirty="0" err="1"/>
              <a:t>lymphatic</a:t>
            </a:r>
            <a:r>
              <a:rPr lang="cs-CZ" dirty="0"/>
              <a:t> system.jpg. </a:t>
            </a:r>
            <a:r>
              <a:rPr lang="cs-CZ" i="1" dirty="0"/>
              <a:t>Wikipedie, Otevřená encyklopedie</a:t>
            </a:r>
            <a:r>
              <a:rPr lang="cs-CZ" dirty="0"/>
              <a:t> [online]. 14.11.2006 [cit. 2012-12-17]. Dostupné z: http://cs.wikipedia.org/wiki/Lymfatick%C3%A1_soustava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Soubor:Illu</a:t>
            </a:r>
            <a:r>
              <a:rPr lang="cs-CZ" dirty="0"/>
              <a:t> </a:t>
            </a:r>
            <a:r>
              <a:rPr lang="cs-CZ" dirty="0" err="1"/>
              <a:t>lymphatic</a:t>
            </a:r>
            <a:r>
              <a:rPr lang="cs-CZ" dirty="0"/>
              <a:t> system.jpg. </a:t>
            </a:r>
            <a:r>
              <a:rPr lang="cs-CZ" i="1" dirty="0"/>
              <a:t>Wikipedie, Otevřená encyklopedie</a:t>
            </a:r>
            <a:r>
              <a:rPr lang="cs-CZ" dirty="0"/>
              <a:t> [online]. 14.11.2006 [cit. 2012-12-17]. Dostupné z: http://cs.wikipedia.org/wiki/Lymfatick%C3%A1_soustava </a:t>
            </a:r>
          </a:p>
          <a:p>
            <a:r>
              <a:rPr lang="cs-CZ" dirty="0" err="1"/>
              <a:t>Soubor:Blister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burns</a:t>
            </a:r>
            <a:r>
              <a:rPr lang="cs-CZ" dirty="0"/>
              <a:t> (top).</a:t>
            </a:r>
            <a:r>
              <a:rPr lang="cs-CZ" dirty="0" err="1"/>
              <a:t>png</a:t>
            </a:r>
            <a:r>
              <a:rPr lang="cs-CZ" dirty="0"/>
              <a:t>. </a:t>
            </a:r>
            <a:r>
              <a:rPr lang="cs-CZ" i="1" dirty="0"/>
              <a:t>Wikipedie, Otevřená encyklopedie</a:t>
            </a:r>
            <a:r>
              <a:rPr lang="cs-CZ" dirty="0"/>
              <a:t> [online]. 30.7.2006 [cit. 2012-12-17]. Dostupné z: http://cs.wikipedia.org/wiki/Puch%C3%BD%C5%99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Soubor:Illu</a:t>
            </a:r>
            <a:r>
              <a:rPr lang="cs-CZ" dirty="0"/>
              <a:t> </a:t>
            </a:r>
            <a:r>
              <a:rPr lang="cs-CZ" dirty="0" err="1"/>
              <a:t>lymph</a:t>
            </a:r>
            <a:r>
              <a:rPr lang="cs-CZ" dirty="0"/>
              <a:t> node structure.png. </a:t>
            </a:r>
            <a:r>
              <a:rPr lang="cs-CZ" i="1" dirty="0"/>
              <a:t>Wikipedie, Otevřená encyklopedie</a:t>
            </a:r>
            <a:r>
              <a:rPr lang="cs-CZ" dirty="0"/>
              <a:t> [online]. 14.6.2006 [cit. 2012-12-17]. Dostupné z: http://cs.wikipedia.org/wiki/M%C3%ADzn%C3%AD_uzlina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Soubor:Illu</a:t>
            </a:r>
            <a:r>
              <a:rPr lang="cs-CZ" dirty="0"/>
              <a:t> </a:t>
            </a:r>
            <a:r>
              <a:rPr lang="cs-CZ" dirty="0" err="1"/>
              <a:t>lymph</a:t>
            </a:r>
            <a:r>
              <a:rPr lang="cs-CZ" dirty="0"/>
              <a:t> node structure.png. </a:t>
            </a:r>
            <a:r>
              <a:rPr lang="cs-CZ" i="1" dirty="0"/>
              <a:t>Wikipedie, Otevřená encyklopedie</a:t>
            </a:r>
            <a:r>
              <a:rPr lang="cs-CZ" dirty="0"/>
              <a:t> [online]. 14.6.2006 [cit. 2012-12-17]. </a:t>
            </a:r>
            <a:r>
              <a:rPr lang="cs-CZ"/>
              <a:t>Dostupné z: http://cs.wikipedia.org/wiki/M%C3%ADzn%C3%AD_uzlina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Soubor:Illu</a:t>
            </a:r>
            <a:r>
              <a:rPr lang="cs-CZ" dirty="0"/>
              <a:t> spleen.jpg. </a:t>
            </a:r>
            <a:r>
              <a:rPr lang="cs-CZ" i="1" dirty="0"/>
              <a:t>Wikipedie, Otevřená encyklopedie</a:t>
            </a:r>
            <a:r>
              <a:rPr lang="cs-CZ" dirty="0"/>
              <a:t> [online]. 23.11.2006 [cit. 2012-12-17]. Dostupné z: http://cs.wikipedia.org/wiki/Slezina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File:Illu thymus.jpg. </a:t>
            </a:r>
            <a:r>
              <a:rPr lang="cs-CZ" i="1" dirty="0"/>
              <a:t>Wikipedie, Otevřená encyklopedie</a:t>
            </a:r>
            <a:r>
              <a:rPr lang="cs-CZ" dirty="0"/>
              <a:t> [online]. 23.11.2006 [cit. 2012-12-17]. Dostupné z: http://en.wikipedia.org/wiki/Thymus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Soubor:Throat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Tonsils</a:t>
            </a:r>
            <a:r>
              <a:rPr lang="cs-CZ" dirty="0"/>
              <a:t> 0012J.jpeg. </a:t>
            </a:r>
            <a:r>
              <a:rPr lang="cs-CZ" i="1" dirty="0"/>
              <a:t>Wikipedie, Otevřená encyklopedie</a:t>
            </a:r>
            <a:r>
              <a:rPr lang="cs-CZ" dirty="0"/>
              <a:t> [online]. 18.7.2011 [cit. 2012-12-17]. Dostupné z: http://cs.wikipedia.org/wiki/Mandle_%28org%C3%A1n%29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1A7206-BEA3-44F2-99FB-8DB3B811E2E4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22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7CF22-EFBE-49D0-BA08-AF086CF60541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07CF22-EFBE-49D0-BA08-AF086CF60541}" type="datetimeFigureOut">
              <a:rPr lang="cs-CZ" smtClean="0"/>
              <a:pPr/>
              <a:t>29.11.2021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398CF9-9F98-4AAD-BAF4-D0B4BC667AB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496" y="139480"/>
            <a:ext cx="5815800" cy="841248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Mízní soustava člověka</a:t>
            </a:r>
          </a:p>
        </p:txBody>
      </p:sp>
      <p:pic>
        <p:nvPicPr>
          <p:cNvPr id="2" name="Picture 2" descr="Soubor:Illu lymphatic 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7" y="1008112"/>
            <a:ext cx="3104871" cy="566124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ubor:Illu sple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425" y="322512"/>
            <a:ext cx="2989407" cy="33225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bor:Illu lymph node struc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4953000" cy="28575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Otázky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1268760"/>
            <a:ext cx="8686800" cy="5904656"/>
          </a:xfrm>
        </p:spPr>
        <p:txBody>
          <a:bodyPr>
            <a:normAutofit fontScale="92500" lnSpcReduction="20000"/>
          </a:bodyPr>
          <a:lstStyle/>
          <a:p>
            <a:r>
              <a:rPr lang="cs-CZ" sz="3000" b="1" u="sng" dirty="0">
                <a:solidFill>
                  <a:schemeClr val="tx1"/>
                </a:solidFill>
              </a:rPr>
              <a:t>Kam ústí mízní cévy (mízní kmeny)?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Ústí do žil.</a:t>
            </a:r>
          </a:p>
          <a:p>
            <a:r>
              <a:rPr lang="cs-CZ" sz="3000" b="1" u="sng" dirty="0">
                <a:solidFill>
                  <a:schemeClr val="tx1"/>
                </a:solidFill>
              </a:rPr>
              <a:t>Jak se nazývá tekutina, na  kterou se přeměňuje tkáňový mok?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Míza (lymfa).</a:t>
            </a:r>
          </a:p>
          <a:p>
            <a:r>
              <a:rPr lang="cs-CZ" sz="3000" b="1" u="sng" dirty="0">
                <a:solidFill>
                  <a:schemeClr val="tx1"/>
                </a:solidFill>
              </a:rPr>
              <a:t>Kdy dochází ke zvětšení mízních uzlin?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Při nemoci.</a:t>
            </a:r>
          </a:p>
          <a:p>
            <a:r>
              <a:rPr lang="cs-CZ" sz="3000" b="1" u="sng" dirty="0">
                <a:solidFill>
                  <a:schemeClr val="tx1"/>
                </a:solidFill>
              </a:rPr>
              <a:t>Ve které části mízní soustavy se zachycují nečistoty?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V mízních uzlinách.</a:t>
            </a:r>
          </a:p>
          <a:p>
            <a:r>
              <a:rPr lang="cs-CZ" sz="3000" b="1" u="sng" dirty="0">
                <a:solidFill>
                  <a:schemeClr val="tx1"/>
                </a:solidFill>
              </a:rPr>
              <a:t>K čemu slouží mandle?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K zachycení virů a bakterií při nadechnutí.</a:t>
            </a:r>
          </a:p>
          <a:p>
            <a:r>
              <a:rPr lang="cs-CZ" sz="3000" b="1" u="sng" dirty="0">
                <a:solidFill>
                  <a:schemeClr val="tx1"/>
                </a:solidFill>
              </a:rPr>
              <a:t>Čím je vyplněný puchýř  na kůži?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Tkáňovým mokem.</a:t>
            </a:r>
          </a:p>
          <a:p>
            <a:pPr marL="0" indent="0">
              <a:buNone/>
            </a:pPr>
            <a:endParaRPr lang="cs-CZ" sz="30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0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86800" cy="504056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1"/>
                </a:solidFill>
              </a:rPr>
              <a:t>Použité zdroje: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472608"/>
          </a:xfrm>
        </p:spPr>
        <p:txBody>
          <a:bodyPr>
            <a:normAutofit/>
          </a:bodyPr>
          <a:lstStyle/>
          <a:p>
            <a:r>
              <a:rPr lang="cs-CZ" sz="1600" dirty="0" err="1"/>
              <a:t>Soubor:Illu</a:t>
            </a:r>
            <a:r>
              <a:rPr lang="cs-CZ" sz="1600" dirty="0"/>
              <a:t> </a:t>
            </a:r>
            <a:r>
              <a:rPr lang="cs-CZ" sz="1600" dirty="0" err="1"/>
              <a:t>lymphatic</a:t>
            </a:r>
            <a:r>
              <a:rPr lang="cs-CZ" sz="1600" dirty="0"/>
              <a:t> system.jpg. </a:t>
            </a:r>
            <a:r>
              <a:rPr lang="cs-CZ" sz="1600" i="1" dirty="0"/>
              <a:t>Wikipedie, Otevřená encyklopedie</a:t>
            </a:r>
            <a:r>
              <a:rPr lang="cs-CZ" sz="1600" dirty="0"/>
              <a:t> [online]. 14.11.2006 [cit. 2012-12-17]. Dostupné z: http://cs.wikipedia.org/wiki/Lymfatick%C3%A1_soustava </a:t>
            </a:r>
          </a:p>
          <a:p>
            <a:r>
              <a:rPr lang="cs-CZ" sz="1600" dirty="0" err="1"/>
              <a:t>Soubor:Illu</a:t>
            </a:r>
            <a:r>
              <a:rPr lang="cs-CZ" sz="1600" dirty="0"/>
              <a:t> spleen.jpg. </a:t>
            </a:r>
            <a:r>
              <a:rPr lang="cs-CZ" sz="1600" i="1" dirty="0"/>
              <a:t>Wikipedie, Otevřená encyklopedie</a:t>
            </a:r>
            <a:r>
              <a:rPr lang="cs-CZ" sz="1600" dirty="0"/>
              <a:t> [online]. 23.11.2006 [cit. 2012-12-17]. Dostupné z: http://cs.wikipedia.org/wiki/Slezina </a:t>
            </a:r>
          </a:p>
          <a:p>
            <a:r>
              <a:rPr lang="cs-CZ" sz="1600" dirty="0" err="1"/>
              <a:t>Soubor:Illu</a:t>
            </a:r>
            <a:r>
              <a:rPr lang="cs-CZ" sz="1600" dirty="0"/>
              <a:t> </a:t>
            </a:r>
            <a:r>
              <a:rPr lang="cs-CZ" sz="1600" dirty="0" err="1"/>
              <a:t>lymph</a:t>
            </a:r>
            <a:r>
              <a:rPr lang="cs-CZ" sz="1600" dirty="0"/>
              <a:t> node structure.png. </a:t>
            </a:r>
            <a:r>
              <a:rPr lang="cs-CZ" sz="1600" i="1" dirty="0"/>
              <a:t>Wikipedie, Otevřená encyklopedie</a:t>
            </a:r>
            <a:r>
              <a:rPr lang="cs-CZ" sz="1600" dirty="0"/>
              <a:t> [online]. 14.6.2006 [cit. 2012-12-17]. Dostupné z: http://cs.wikipedia.org/wiki/M%C3%ADzn%C3%AD_uzlina </a:t>
            </a:r>
          </a:p>
          <a:p>
            <a:pPr>
              <a:spcBef>
                <a:spcPts val="0"/>
              </a:spcBef>
              <a:defRPr/>
            </a:pPr>
            <a:r>
              <a:rPr lang="cs-CZ" sz="1600" dirty="0" err="1"/>
              <a:t>Soubor:Blister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burns</a:t>
            </a:r>
            <a:r>
              <a:rPr lang="cs-CZ" sz="1600" dirty="0"/>
              <a:t> (top).</a:t>
            </a:r>
            <a:r>
              <a:rPr lang="cs-CZ" sz="1600" dirty="0" err="1"/>
              <a:t>png</a:t>
            </a:r>
            <a:r>
              <a:rPr lang="cs-CZ" sz="1600" dirty="0"/>
              <a:t>. </a:t>
            </a:r>
            <a:r>
              <a:rPr lang="cs-CZ" sz="1600" i="1" dirty="0"/>
              <a:t>Wikipedie, Otevřená encyklopedie</a:t>
            </a:r>
            <a:r>
              <a:rPr lang="cs-CZ" sz="1600" dirty="0"/>
              <a:t> [online]. 30.7.2006 [cit. 2012-12-17]. Dostupné z: http://cs.wikipedia.org/wiki/Puch%C3%BD%C5%99 </a:t>
            </a:r>
          </a:p>
          <a:p>
            <a:pPr>
              <a:spcBef>
                <a:spcPts val="0"/>
              </a:spcBef>
              <a:defRPr/>
            </a:pPr>
            <a:r>
              <a:rPr lang="cs-CZ" sz="1600" dirty="0"/>
              <a:t>File:Illu thymus.jpg. </a:t>
            </a:r>
            <a:r>
              <a:rPr lang="cs-CZ" sz="1600" i="1" dirty="0"/>
              <a:t>Wikipedie, Otevřená encyklopedie</a:t>
            </a:r>
            <a:r>
              <a:rPr lang="cs-CZ" sz="1600" dirty="0"/>
              <a:t> [online]. 23.11.2006 [cit. 2012-12-17]. Dostupné z: http://en.wikipedia.org/wiki/Thymus </a:t>
            </a:r>
          </a:p>
          <a:p>
            <a:pPr>
              <a:spcBef>
                <a:spcPts val="0"/>
              </a:spcBef>
              <a:defRPr/>
            </a:pPr>
            <a:r>
              <a:rPr lang="cs-CZ" sz="1600" dirty="0" err="1"/>
              <a:t>Soubor:Throat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Tonsils</a:t>
            </a:r>
            <a:r>
              <a:rPr lang="cs-CZ" sz="1600" dirty="0"/>
              <a:t> 0012J.jpeg. </a:t>
            </a:r>
            <a:r>
              <a:rPr lang="cs-CZ" sz="1600" i="1" dirty="0"/>
              <a:t>Wikipedie, Otevřená encyklopedie</a:t>
            </a:r>
            <a:r>
              <a:rPr lang="cs-CZ" sz="1600" dirty="0"/>
              <a:t> [online]. 18.7.2011 [cit. 2012-12-17]. Dostupné z: http://cs.wikipedia.org/wiki/Mandle_%28org%C3%A1n%29 </a:t>
            </a:r>
          </a:p>
          <a:p>
            <a:pPr>
              <a:spcBef>
                <a:spcPts val="0"/>
              </a:spcBef>
              <a:defRPr/>
            </a:pPr>
            <a:endParaRPr lang="cs-CZ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38200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Funkce mízní soustavy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04800" y="1052736"/>
            <a:ext cx="8686800" cy="5805264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cs-CZ" b="1" u="sng" dirty="0">
                <a:solidFill>
                  <a:schemeClr val="tx1"/>
                </a:solidFill>
              </a:rPr>
              <a:t>odvádí přebytečný tkáňový mok </a:t>
            </a:r>
            <a:r>
              <a:rPr lang="cs-CZ" b="1" dirty="0">
                <a:solidFill>
                  <a:schemeClr val="tx1"/>
                </a:solidFill>
              </a:rPr>
              <a:t>z tkání zpět </a:t>
            </a:r>
            <a:r>
              <a:rPr lang="cs-CZ" b="1" u="sng" dirty="0">
                <a:solidFill>
                  <a:schemeClr val="tx1"/>
                </a:solidFill>
              </a:rPr>
              <a:t>do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u="sng" dirty="0">
                <a:solidFill>
                  <a:schemeClr val="tx1"/>
                </a:solidFill>
              </a:rPr>
              <a:t>krevního oběhu (žil)</a:t>
            </a:r>
          </a:p>
          <a:p>
            <a:r>
              <a:rPr lang="cs-CZ" b="1" dirty="0">
                <a:solidFill>
                  <a:schemeClr val="tx1"/>
                </a:solidFill>
              </a:rPr>
              <a:t>původní </a:t>
            </a:r>
            <a:r>
              <a:rPr lang="cs-CZ" b="1" u="sng" dirty="0">
                <a:solidFill>
                  <a:schemeClr val="tx1"/>
                </a:solidFill>
              </a:rPr>
              <a:t>tkáňový mok mění </a:t>
            </a:r>
            <a:r>
              <a:rPr lang="cs-CZ" b="1" dirty="0">
                <a:solidFill>
                  <a:schemeClr val="tx1"/>
                </a:solidFill>
              </a:rPr>
              <a:t>své složení a přeměňuje se </a:t>
            </a:r>
            <a:r>
              <a:rPr lang="cs-CZ" b="1" u="sng" dirty="0">
                <a:solidFill>
                  <a:schemeClr val="tx1"/>
                </a:solidFill>
              </a:rPr>
              <a:t>v MÍZU (lymfu</a:t>
            </a:r>
            <a:r>
              <a:rPr lang="cs-CZ" b="1" dirty="0">
                <a:solidFill>
                  <a:schemeClr val="tx1"/>
                </a:solidFill>
              </a:rPr>
              <a:t>)</a:t>
            </a:r>
          </a:p>
          <a:p>
            <a:r>
              <a:rPr lang="cs-CZ" b="1" u="sng" dirty="0">
                <a:solidFill>
                  <a:schemeClr val="tx1"/>
                </a:solidFill>
              </a:rPr>
              <a:t>tok mízy je jednosměrný </a:t>
            </a:r>
            <a:r>
              <a:rPr lang="cs-CZ" b="1" dirty="0">
                <a:solidFill>
                  <a:schemeClr val="tx1"/>
                </a:solidFill>
              </a:rPr>
              <a:t>(tkáně </a:t>
            </a:r>
            <a:r>
              <a:rPr lang="cs-CZ" b="1" dirty="0">
                <a:solidFill>
                  <a:schemeClr val="tx1"/>
                </a:solidFill>
                <a:sym typeface="Symbol"/>
              </a:rPr>
              <a:t> mízní cévy  žíly)</a:t>
            </a:r>
          </a:p>
          <a:p>
            <a:r>
              <a:rPr lang="cs-CZ" b="1" dirty="0">
                <a:solidFill>
                  <a:schemeClr val="tx1"/>
                </a:solidFill>
                <a:sym typeface="Symbol"/>
              </a:rPr>
              <a:t>podílí se na </a:t>
            </a:r>
            <a:r>
              <a:rPr lang="cs-CZ" b="1" u="sng" dirty="0">
                <a:solidFill>
                  <a:schemeClr val="tx1"/>
                </a:solidFill>
                <a:sym typeface="Symbol"/>
              </a:rPr>
              <a:t>obraně organizmu </a:t>
            </a:r>
            <a:r>
              <a:rPr lang="cs-CZ" b="1" dirty="0">
                <a:solidFill>
                  <a:schemeClr val="tx1"/>
                </a:solidFill>
                <a:sym typeface="Symbol"/>
              </a:rPr>
              <a:t>(v míze jsou bílé krvinky, které ničí choroboplodné zárodky)</a:t>
            </a:r>
          </a:p>
          <a:p>
            <a:r>
              <a:rPr lang="cs-CZ" b="1" u="sng" dirty="0">
                <a:solidFill>
                  <a:schemeClr val="tx1"/>
                </a:solidFill>
                <a:sym typeface="Symbol"/>
              </a:rPr>
              <a:t>odvádí z těla tuky </a:t>
            </a:r>
            <a:r>
              <a:rPr lang="cs-CZ" b="1" dirty="0">
                <a:solidFill>
                  <a:schemeClr val="tx1"/>
                </a:solidFill>
                <a:sym typeface="Symbol"/>
              </a:rPr>
              <a:t>do krevního oběhu</a:t>
            </a:r>
          </a:p>
          <a:p>
            <a:r>
              <a:rPr lang="cs-CZ" b="1" dirty="0">
                <a:solidFill>
                  <a:schemeClr val="tx1"/>
                </a:solidFill>
                <a:sym typeface="Symbol"/>
              </a:rPr>
              <a:t>za </a:t>
            </a:r>
            <a:r>
              <a:rPr lang="cs-CZ" b="1" u="sng" dirty="0">
                <a:solidFill>
                  <a:schemeClr val="tx1"/>
                </a:solidFill>
                <a:sym typeface="Symbol"/>
              </a:rPr>
              <a:t>24 hodin </a:t>
            </a:r>
            <a:r>
              <a:rPr lang="cs-CZ" b="1" dirty="0">
                <a:solidFill>
                  <a:schemeClr val="tx1"/>
                </a:solidFill>
                <a:sym typeface="Symbol"/>
              </a:rPr>
              <a:t>se vytvoří v těle </a:t>
            </a:r>
            <a:r>
              <a:rPr lang="cs-CZ" b="1" u="sng" dirty="0">
                <a:solidFill>
                  <a:schemeClr val="tx1"/>
                </a:solidFill>
                <a:sym typeface="Symbol"/>
              </a:rPr>
              <a:t>2,5 – 3 litry míz</a:t>
            </a:r>
            <a:r>
              <a:rPr lang="cs-CZ" b="1" dirty="0">
                <a:solidFill>
                  <a:schemeClr val="tx1"/>
                </a:solidFill>
                <a:sym typeface="Symbol"/>
              </a:rPr>
              <a:t>y</a:t>
            </a:r>
          </a:p>
          <a:p>
            <a:r>
              <a:rPr lang="cs-CZ" b="1" dirty="0">
                <a:solidFill>
                  <a:schemeClr val="tx1"/>
                </a:solidFill>
                <a:sym typeface="Symbol"/>
              </a:rPr>
              <a:t>míza bývá </a:t>
            </a:r>
            <a:r>
              <a:rPr lang="cs-CZ" b="1" u="sng" dirty="0">
                <a:solidFill>
                  <a:schemeClr val="tx1"/>
                </a:solidFill>
                <a:sym typeface="Symbol"/>
              </a:rPr>
              <a:t>bezbarvá nebo nažloutlá tek</a:t>
            </a:r>
            <a:r>
              <a:rPr lang="cs-CZ" b="1" dirty="0">
                <a:solidFill>
                  <a:schemeClr val="tx1"/>
                </a:solidFill>
                <a:sym typeface="Symbol"/>
              </a:rPr>
              <a:t>utina, obsahuje méně bílkovin a více tuků než krevní plazma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95936" y="44624"/>
            <a:ext cx="4968551" cy="841248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Mízní soustava člověka</a:t>
            </a:r>
          </a:p>
        </p:txBody>
      </p:sp>
      <p:pic>
        <p:nvPicPr>
          <p:cNvPr id="2" name="Picture 2" descr="Soubor:Illu lymphatic syst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5" y="29910"/>
            <a:ext cx="3739505" cy="68184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11760" y="764704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mandle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416817" y="1484784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brzlík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55776" y="2492896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slezina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55776" y="2996952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mízní uzliny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11760" y="3995772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mízní cévy</a:t>
            </a:r>
          </a:p>
        </p:txBody>
      </p:sp>
      <p:pic>
        <p:nvPicPr>
          <p:cNvPr id="2050" name="Picture 2" descr="Soubor:Blister from burns (top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02142"/>
            <a:ext cx="4854790" cy="363902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27984" y="5277778"/>
            <a:ext cx="408438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/>
              <a:t>Puchýř  - vyplněný </a:t>
            </a:r>
            <a:r>
              <a:rPr lang="cs-CZ" sz="2000" b="1" u="sng" dirty="0"/>
              <a:t>tkáňovým mokem</a:t>
            </a:r>
          </a:p>
        </p:txBody>
      </p:sp>
    </p:spTree>
    <p:extLst>
      <p:ext uri="{BB962C8B-B14F-4D97-AF65-F5344CB8AC3E}">
        <p14:creationId xmlns:p14="http://schemas.microsoft.com/office/powerpoint/2010/main" val="94151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77688" y="96385"/>
            <a:ext cx="8686800" cy="838200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stavba a činnost mízní soustavy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277688" y="1090028"/>
            <a:ext cx="8686800" cy="4525963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mízní soustava se skládá z </a:t>
            </a:r>
            <a:r>
              <a:rPr lang="cs-CZ" b="1" u="sng" dirty="0">
                <a:solidFill>
                  <a:schemeClr val="tx1"/>
                </a:solidFill>
              </a:rPr>
              <a:t>MÍZNÍCH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u="sng" dirty="0">
                <a:solidFill>
                  <a:schemeClr val="tx1"/>
                </a:solidFill>
              </a:rPr>
              <a:t>VLÁSEČNIC</a:t>
            </a:r>
            <a:r>
              <a:rPr lang="cs-CZ" b="1" dirty="0">
                <a:solidFill>
                  <a:schemeClr val="tx1"/>
                </a:solidFill>
              </a:rPr>
              <a:t>, které se sbíhají do </a:t>
            </a:r>
            <a:r>
              <a:rPr lang="cs-CZ" b="1" u="sng" dirty="0">
                <a:solidFill>
                  <a:schemeClr val="tx1"/>
                </a:solidFill>
              </a:rPr>
              <a:t>MÍZNÍCH CÉV</a:t>
            </a:r>
          </a:p>
          <a:p>
            <a:r>
              <a:rPr lang="cs-CZ" b="1" dirty="0">
                <a:solidFill>
                  <a:schemeClr val="tx1"/>
                </a:solidFill>
              </a:rPr>
              <a:t>mízní cévy se sbíhají do </a:t>
            </a:r>
            <a:r>
              <a:rPr lang="cs-CZ" b="1" u="sng" dirty="0">
                <a:solidFill>
                  <a:schemeClr val="tx1"/>
                </a:solidFill>
              </a:rPr>
              <a:t>MÍZNÍCH KMENŮ </a:t>
            </a:r>
            <a:r>
              <a:rPr lang="cs-CZ" b="1" dirty="0">
                <a:solidFill>
                  <a:schemeClr val="tx1"/>
                </a:solidFill>
              </a:rPr>
              <a:t>(např. hrudní mízovod)</a:t>
            </a:r>
          </a:p>
          <a:p>
            <a:r>
              <a:rPr lang="cs-CZ" b="1" dirty="0">
                <a:solidFill>
                  <a:schemeClr val="tx1"/>
                </a:solidFill>
              </a:rPr>
              <a:t>mízní cévy </a:t>
            </a:r>
            <a:r>
              <a:rPr lang="cs-CZ" b="1" u="sng" dirty="0">
                <a:solidFill>
                  <a:schemeClr val="tx1"/>
                </a:solidFill>
              </a:rPr>
              <a:t>odvádějí mízu do krve</a:t>
            </a:r>
          </a:p>
          <a:p>
            <a:r>
              <a:rPr lang="cs-CZ" b="1" dirty="0">
                <a:solidFill>
                  <a:schemeClr val="tx1"/>
                </a:solidFill>
              </a:rPr>
              <a:t>mízní cévy se na mnoha místech rozšiřují v </a:t>
            </a:r>
            <a:r>
              <a:rPr lang="cs-CZ" b="1" u="sng" dirty="0">
                <a:solidFill>
                  <a:schemeClr val="tx1"/>
                </a:solidFill>
              </a:rPr>
              <a:t>MÍZNÍ UZLINY</a:t>
            </a:r>
          </a:p>
          <a:p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1404664" y="749919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mandle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345808" y="1484784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brzlík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-1548680" y="2282778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slezina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764704" y="2780928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mízní uzliny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-1582707" y="3804504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mízní cévy</a:t>
            </a:r>
          </a:p>
        </p:txBody>
      </p:sp>
      <p:pic>
        <p:nvPicPr>
          <p:cNvPr id="10" name="Picture 6" descr="Soubor:Illu lymph node 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65104"/>
            <a:ext cx="4176464" cy="24094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2195736" y="4797152"/>
            <a:ext cx="2952328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83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77688" y="96385"/>
            <a:ext cx="8686800" cy="838200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FUNKCE MÍZNÍ UZLINY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277688" y="1090029"/>
            <a:ext cx="8686800" cy="3923148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uvnitř uzlin </a:t>
            </a:r>
            <a:r>
              <a:rPr lang="cs-CZ" b="1" u="sng" dirty="0">
                <a:solidFill>
                  <a:schemeClr val="tx1"/>
                </a:solidFill>
              </a:rPr>
              <a:t>se míza zbavuje ne</a:t>
            </a:r>
            <a:r>
              <a:rPr lang="cs-CZ" b="1" dirty="0">
                <a:solidFill>
                  <a:schemeClr val="tx1"/>
                </a:solidFill>
              </a:rPr>
              <a:t>čistot (např. mikroorganizmů)</a:t>
            </a:r>
          </a:p>
          <a:p>
            <a:r>
              <a:rPr lang="cs-CZ" b="1" u="sng" dirty="0">
                <a:solidFill>
                  <a:schemeClr val="tx1"/>
                </a:solidFill>
              </a:rPr>
              <a:t>vznikají zde bílé krvinky, </a:t>
            </a:r>
            <a:r>
              <a:rPr lang="cs-CZ" b="1" dirty="0">
                <a:solidFill>
                  <a:schemeClr val="tx1"/>
                </a:solidFill>
              </a:rPr>
              <a:t>které </a:t>
            </a:r>
            <a:r>
              <a:rPr lang="cs-CZ" b="1" u="sng" dirty="0">
                <a:solidFill>
                  <a:schemeClr val="tx1"/>
                </a:solidFill>
              </a:rPr>
              <a:t>tvoří protilátky proti nemocem</a:t>
            </a:r>
          </a:p>
          <a:p>
            <a:r>
              <a:rPr lang="cs-CZ" b="1" u="sng" dirty="0">
                <a:solidFill>
                  <a:schemeClr val="tx1"/>
                </a:solidFill>
              </a:rPr>
              <a:t>při nemoci se uzliny zvětšují </a:t>
            </a:r>
            <a:r>
              <a:rPr lang="cs-CZ" b="1" dirty="0">
                <a:solidFill>
                  <a:schemeClr val="tx1"/>
                </a:solidFill>
              </a:rPr>
              <a:t>(tvorbou bílých krvinek), průměr mízní uzliny je za normálních podmínek 10 – 25 mm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1582707" y="749919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mandle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581515" y="1689982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brzlík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-1548680" y="2282778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slezina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531669" y="2780928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mízní uzliny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-1582707" y="3804504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mízní cévy</a:t>
            </a:r>
          </a:p>
        </p:txBody>
      </p:sp>
      <p:pic>
        <p:nvPicPr>
          <p:cNvPr id="10" name="Picture 6" descr="Soubor:Illu lymph node struc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65103"/>
            <a:ext cx="4176464" cy="240949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Soubor:Illu spl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089" y="2282778"/>
            <a:ext cx="2989407" cy="33225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77688" y="96385"/>
            <a:ext cx="8686800" cy="838200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slezina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323528" y="1263267"/>
            <a:ext cx="5544616" cy="5334085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má </a:t>
            </a:r>
            <a:r>
              <a:rPr lang="cs-CZ" b="1" u="sng" dirty="0">
                <a:solidFill>
                  <a:schemeClr val="tx1"/>
                </a:solidFill>
              </a:rPr>
              <a:t>oválný tvar </a:t>
            </a:r>
            <a:r>
              <a:rPr lang="cs-CZ" b="1" dirty="0">
                <a:solidFill>
                  <a:schemeClr val="tx1"/>
                </a:solidFill>
              </a:rPr>
              <a:t>a je asi </a:t>
            </a:r>
            <a:r>
              <a:rPr lang="cs-CZ" b="1" u="sng" dirty="0">
                <a:solidFill>
                  <a:schemeClr val="tx1"/>
                </a:solidFill>
              </a:rPr>
              <a:t>12 – 20 cm dlouhá</a:t>
            </a:r>
          </a:p>
          <a:p>
            <a:r>
              <a:rPr lang="cs-CZ" b="1" dirty="0">
                <a:solidFill>
                  <a:schemeClr val="tx1"/>
                </a:solidFill>
              </a:rPr>
              <a:t>leží v </a:t>
            </a:r>
            <a:r>
              <a:rPr lang="cs-CZ" b="1" u="sng" dirty="0">
                <a:solidFill>
                  <a:schemeClr val="tx1"/>
                </a:solidFill>
              </a:rPr>
              <a:t>levé části dutiny břišní za žaludkem</a:t>
            </a:r>
          </a:p>
          <a:p>
            <a:r>
              <a:rPr lang="cs-CZ" b="1" u="sng" dirty="0">
                <a:solidFill>
                  <a:schemeClr val="tx1"/>
                </a:solidFill>
              </a:rPr>
              <a:t>vznikají zde a zanikají červené krvinky </a:t>
            </a:r>
            <a:r>
              <a:rPr lang="cs-CZ" b="1" dirty="0">
                <a:solidFill>
                  <a:schemeClr val="tx1"/>
                </a:solidFill>
              </a:rPr>
              <a:t>(je to krvetvorný orgán)</a:t>
            </a:r>
          </a:p>
          <a:p>
            <a:r>
              <a:rPr lang="cs-CZ" b="1" u="sng" dirty="0">
                <a:solidFill>
                  <a:schemeClr val="tx1"/>
                </a:solidFill>
              </a:rPr>
              <a:t>tvoří</a:t>
            </a:r>
            <a:r>
              <a:rPr lang="cs-CZ" b="1" dirty="0">
                <a:solidFill>
                  <a:schemeClr val="tx1"/>
                </a:solidFill>
              </a:rPr>
              <a:t> se zde </a:t>
            </a:r>
            <a:r>
              <a:rPr lang="cs-CZ" b="1" u="sng" dirty="0">
                <a:solidFill>
                  <a:schemeClr val="tx1"/>
                </a:solidFill>
              </a:rPr>
              <a:t>část bílých krvinek</a:t>
            </a:r>
          </a:p>
          <a:p>
            <a:r>
              <a:rPr lang="cs-CZ" b="1" dirty="0">
                <a:solidFill>
                  <a:schemeClr val="tx1"/>
                </a:solidFill>
              </a:rPr>
              <a:t>při namáhavém běhu nás </a:t>
            </a:r>
            <a:r>
              <a:rPr lang="cs-CZ" b="1" u="sng" dirty="0">
                <a:solidFill>
                  <a:schemeClr val="tx1"/>
                </a:solidFill>
              </a:rPr>
              <a:t>píchá v levém boku </a:t>
            </a:r>
            <a:r>
              <a:rPr lang="cs-CZ" b="1" dirty="0">
                <a:solidFill>
                  <a:schemeClr val="tx1"/>
                </a:solidFill>
              </a:rPr>
              <a:t>(slezinou protéká větší množství krve)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1582707" y="749919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mandle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581515" y="1689982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brzlík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-1548680" y="2282778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slezina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531669" y="2780928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mízní uzliny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-1582707" y="3804504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mízní cévy</a:t>
            </a:r>
          </a:p>
        </p:txBody>
      </p:sp>
    </p:spTree>
    <p:extLst>
      <p:ext uri="{BB962C8B-B14F-4D97-AF65-F5344CB8AC3E}">
        <p14:creationId xmlns:p14="http://schemas.microsoft.com/office/powerpoint/2010/main" val="95199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1628800"/>
            <a:ext cx="4053830" cy="838200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brzlík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291290" y="3811222"/>
            <a:ext cx="8673197" cy="2930146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/>
                </a:solidFill>
              </a:rPr>
              <a:t>nachází se </a:t>
            </a:r>
            <a:r>
              <a:rPr lang="cs-CZ" b="1" u="sng" dirty="0">
                <a:solidFill>
                  <a:schemeClr val="tx1"/>
                </a:solidFill>
              </a:rPr>
              <a:t>nad srdcem</a:t>
            </a:r>
          </a:p>
          <a:p>
            <a:r>
              <a:rPr lang="cs-CZ" b="1" u="sng" dirty="0">
                <a:solidFill>
                  <a:schemeClr val="tx1"/>
                </a:solidFill>
              </a:rPr>
              <a:t>tvoří</a:t>
            </a:r>
            <a:r>
              <a:rPr lang="cs-CZ" b="1" dirty="0">
                <a:solidFill>
                  <a:schemeClr val="tx1"/>
                </a:solidFill>
              </a:rPr>
              <a:t> se v něm </a:t>
            </a:r>
            <a:r>
              <a:rPr lang="cs-CZ" b="1" u="sng" dirty="0">
                <a:solidFill>
                  <a:schemeClr val="tx1"/>
                </a:solidFill>
              </a:rPr>
              <a:t>bílé krvinky</a:t>
            </a:r>
          </a:p>
          <a:p>
            <a:r>
              <a:rPr lang="cs-CZ" b="1" dirty="0">
                <a:solidFill>
                  <a:schemeClr val="tx1"/>
                </a:solidFill>
              </a:rPr>
              <a:t>větší </a:t>
            </a:r>
            <a:r>
              <a:rPr lang="cs-CZ" b="1" u="sng" dirty="0">
                <a:solidFill>
                  <a:schemeClr val="tx1"/>
                </a:solidFill>
              </a:rPr>
              <a:t>význam má u dětí</a:t>
            </a:r>
          </a:p>
          <a:p>
            <a:r>
              <a:rPr lang="cs-CZ" b="1" dirty="0">
                <a:solidFill>
                  <a:schemeClr val="tx1"/>
                </a:solidFill>
              </a:rPr>
              <a:t>během života </a:t>
            </a:r>
            <a:r>
              <a:rPr lang="cs-CZ" b="1" u="sng" dirty="0">
                <a:solidFill>
                  <a:schemeClr val="tx1"/>
                </a:solidFill>
              </a:rPr>
              <a:t>se zmenšuje</a:t>
            </a:r>
            <a:r>
              <a:rPr lang="cs-CZ" b="1" dirty="0">
                <a:solidFill>
                  <a:schemeClr val="tx1"/>
                </a:solidFill>
              </a:rPr>
              <a:t>, až postupem času úplně </a:t>
            </a:r>
            <a:r>
              <a:rPr lang="cs-CZ" b="1" u="sng" dirty="0">
                <a:solidFill>
                  <a:schemeClr val="tx1"/>
                </a:solidFill>
              </a:rPr>
              <a:t>vymizí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1582707" y="749919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mandle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581515" y="1689982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brzlík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-1548680" y="2282778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slezina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531669" y="2780928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mízní uzliny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-1582707" y="3804504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mízní cévy</a:t>
            </a:r>
          </a:p>
        </p:txBody>
      </p:sp>
      <p:pic>
        <p:nvPicPr>
          <p:cNvPr id="4098" name="Picture 2" descr="File:Illu thy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24" y="99279"/>
            <a:ext cx="3838146" cy="426582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34394" y="99279"/>
            <a:ext cx="4053830" cy="838200"/>
          </a:xfrm>
          <a:solidFill>
            <a:schemeClr val="bg2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mandle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-1582707" y="749919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mandle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-1581515" y="1689982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brzlík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-1548680" y="2282778"/>
            <a:ext cx="115212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slezina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-1531669" y="2780928"/>
            <a:ext cx="1152128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mízní uzliny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-1582707" y="3804504"/>
            <a:ext cx="144016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cap="all" dirty="0"/>
              <a:t>mízní cévy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1194122"/>
            <a:ext cx="8686800" cy="2882950"/>
          </a:xfrm>
          <a:solidFill>
            <a:srgbClr val="FFFF00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cs-CZ" b="1" dirty="0">
                <a:solidFill>
                  <a:schemeClr val="tx1"/>
                </a:solidFill>
              </a:rPr>
              <a:t>mízní systém člověka tvoří také </a:t>
            </a:r>
            <a:r>
              <a:rPr lang="cs-CZ" b="1" u="sng" dirty="0">
                <a:solidFill>
                  <a:schemeClr val="tx1"/>
                </a:solidFill>
              </a:rPr>
              <a:t>MANDLE (lymfatické uzliny)</a:t>
            </a:r>
          </a:p>
          <a:p>
            <a:r>
              <a:rPr lang="cs-CZ" b="1" dirty="0">
                <a:solidFill>
                  <a:schemeClr val="tx1"/>
                </a:solidFill>
              </a:rPr>
              <a:t>KRČNÍ MANDLE </a:t>
            </a:r>
          </a:p>
          <a:p>
            <a:r>
              <a:rPr lang="cs-CZ" b="1" dirty="0">
                <a:solidFill>
                  <a:schemeClr val="tx1"/>
                </a:solidFill>
              </a:rPr>
              <a:t>NOSNÍ MANDLE </a:t>
            </a:r>
          </a:p>
          <a:p>
            <a:r>
              <a:rPr lang="cs-CZ" b="1" dirty="0">
                <a:solidFill>
                  <a:schemeClr val="tx1"/>
                </a:solidFill>
              </a:rPr>
              <a:t>JAZYKOVÉ MANDLE </a:t>
            </a:r>
          </a:p>
        </p:txBody>
      </p:sp>
      <p:pic>
        <p:nvPicPr>
          <p:cNvPr id="8194" name="Picture 2" descr="Soubor:Throat with Tonsils 0012J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16" y="1763688"/>
            <a:ext cx="5094312" cy="50943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547664" y="5589240"/>
            <a:ext cx="145264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/>
              <a:t>krční mandle</a:t>
            </a:r>
          </a:p>
        </p:txBody>
      </p:sp>
      <p:cxnSp>
        <p:nvCxnSpPr>
          <p:cNvPr id="12" name="Přímá spojnice se šipkou 11"/>
          <p:cNvCxnSpPr>
            <a:stCxn id="10" idx="3"/>
          </p:cNvCxnSpPr>
          <p:nvPr/>
        </p:nvCxnSpPr>
        <p:spPr>
          <a:xfrm flipV="1">
            <a:off x="3000306" y="4941168"/>
            <a:ext cx="2291774" cy="8327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10" idx="3"/>
          </p:cNvCxnSpPr>
          <p:nvPr/>
        </p:nvCxnSpPr>
        <p:spPr>
          <a:xfrm flipV="1">
            <a:off x="3000306" y="5085184"/>
            <a:ext cx="4452014" cy="68872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93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Otázky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5904656"/>
          </a:xfrm>
        </p:spPr>
        <p:txBody>
          <a:bodyPr>
            <a:normAutofit fontScale="85000" lnSpcReduction="20000"/>
          </a:bodyPr>
          <a:lstStyle/>
          <a:p>
            <a:r>
              <a:rPr lang="cs-CZ" sz="3000" b="1" u="sng" dirty="0">
                <a:solidFill>
                  <a:schemeClr val="tx1"/>
                </a:solidFill>
              </a:rPr>
              <a:t>Jaký význam má mízní soustava?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Odvádí přebytečný tkáňový mok z tkání do krevního oběhu, podílí se na krvetvorbě (vznik bílých a červených krvinek), podílí se na obraně organismu (bílé krvinky), odvádí zpět do krve tukové látky.</a:t>
            </a:r>
          </a:p>
          <a:p>
            <a:r>
              <a:rPr lang="cs-CZ" sz="3000" b="1" u="sng" dirty="0">
                <a:solidFill>
                  <a:schemeClr val="tx1"/>
                </a:solidFill>
              </a:rPr>
              <a:t>Jak se nazývají zduřeniny mízních cév?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Mízní uzliny.</a:t>
            </a:r>
          </a:p>
          <a:p>
            <a:r>
              <a:rPr lang="cs-CZ" sz="3000" b="1" u="sng" dirty="0">
                <a:solidFill>
                  <a:schemeClr val="tx1"/>
                </a:solidFill>
              </a:rPr>
              <a:t>Který mízní orgán je důležitý u dětí a později v dospělosti zakrní?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Brzlík. Tvoří se v něm u dětí bílé krvinky.</a:t>
            </a:r>
          </a:p>
          <a:p>
            <a:r>
              <a:rPr lang="cs-CZ" sz="3000" b="1" u="sng" dirty="0">
                <a:solidFill>
                  <a:schemeClr val="tx1"/>
                </a:solidFill>
              </a:rPr>
              <a:t>Kde leží slezina?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V levé části dutiny břišní za žaludkem.</a:t>
            </a:r>
          </a:p>
          <a:p>
            <a:r>
              <a:rPr lang="cs-CZ" sz="3000" b="1" u="sng" dirty="0">
                <a:solidFill>
                  <a:schemeClr val="tx1"/>
                </a:solidFill>
              </a:rPr>
              <a:t>Jaký význam má slezina?</a:t>
            </a:r>
          </a:p>
          <a:p>
            <a:r>
              <a:rPr lang="cs-CZ" sz="3000" b="1" dirty="0">
                <a:solidFill>
                  <a:srgbClr val="FF0000"/>
                </a:solidFill>
              </a:rPr>
              <a:t>Vznikají zde a zanikají červené krvinky. Tvoří se zde i část bílých krvinek.</a:t>
            </a:r>
          </a:p>
        </p:txBody>
      </p:sp>
    </p:spTree>
    <p:extLst>
      <p:ext uri="{BB962C8B-B14F-4D97-AF65-F5344CB8AC3E}">
        <p14:creationId xmlns:p14="http://schemas.microsoft.com/office/powerpoint/2010/main" val="422020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4170</TotalTime>
  <Words>1229</Words>
  <Application>Microsoft Office PowerPoint</Application>
  <PresentationFormat>Předvádění na obrazovce (4:3)</PresentationFormat>
  <Paragraphs>120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Calibri</vt:lpstr>
      <vt:lpstr>Franklin Gothic Book</vt:lpstr>
      <vt:lpstr>Franklin Gothic Medium</vt:lpstr>
      <vt:lpstr>Symbol</vt:lpstr>
      <vt:lpstr>Wingdings 2</vt:lpstr>
      <vt:lpstr>Cesta</vt:lpstr>
      <vt:lpstr>Mízní soustava člověka</vt:lpstr>
      <vt:lpstr>Funkce mízní soustavy</vt:lpstr>
      <vt:lpstr>Mízní soustava člověka</vt:lpstr>
      <vt:lpstr>stavba a činnost mízní soustavy</vt:lpstr>
      <vt:lpstr>FUNKCE MÍZNÍ UZLINY</vt:lpstr>
      <vt:lpstr>slezina</vt:lpstr>
      <vt:lpstr>brzlík</vt:lpstr>
      <vt:lpstr>mandle</vt:lpstr>
      <vt:lpstr>Otázky</vt:lpstr>
      <vt:lpstr>Otázky</vt:lpstr>
      <vt:lpstr>Použité zdroje:</vt:lpstr>
    </vt:vector>
  </TitlesOfParts>
  <Company>MZŠ Melč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Ploštěnka mléčná</dc:title>
  <dc:creator>rybat</dc:creator>
  <cp:lastModifiedBy>Martin Janik</cp:lastModifiedBy>
  <cp:revision>367</cp:revision>
  <dcterms:created xsi:type="dcterms:W3CDTF">2012-03-02T07:29:25Z</dcterms:created>
  <dcterms:modified xsi:type="dcterms:W3CDTF">2021-11-29T06:19:17Z</dcterms:modified>
</cp:coreProperties>
</file>